
<file path=[Content_Types].xml><?xml version="1.0" encoding="utf-8"?>
<Types xmlns="http://schemas.openxmlformats.org/package/2006/content-types">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82" r:id="rId2"/>
    <p:sldId id="284" r:id="rId3"/>
    <p:sldId id="279" r:id="rId4"/>
    <p:sldId id="280" r:id="rId5"/>
    <p:sldId id="28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p:scale>
          <a:sx n="70" d="100"/>
          <a:sy n="70" d="100"/>
        </p:scale>
        <p:origin x="512"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3.wmf"/><Relationship Id="rId1" Type="http://schemas.openxmlformats.org/officeDocument/2006/relationships/image" Target="../media/image2.wmf"/></Relationships>
</file>

<file path=ppt/media/image1.jpeg>
</file>

<file path=ppt/media/image2.wmf>
</file>

<file path=ppt/media/image3.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24E693-EE54-4FD5-BA12-A9FA74A8D96D}" type="datetimeFigureOut">
              <a:rPr lang="en-US" smtClean="0"/>
              <a:t>1/31/2018</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B1CF9F-C943-4182-936E-C75AF36CFD08}" type="slidenum">
              <a:rPr lang="en-US" smtClean="0"/>
              <a:t>‹#›</a:t>
            </a:fld>
            <a:endParaRPr lang="en-US"/>
          </a:p>
        </p:txBody>
      </p:sp>
    </p:spTree>
    <p:extLst>
      <p:ext uri="{BB962C8B-B14F-4D97-AF65-F5344CB8AC3E}">
        <p14:creationId xmlns:p14="http://schemas.microsoft.com/office/powerpoint/2010/main" val="2636114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CECD9E01-9B5C-4A55-9BCC-D74F30A41D45}" type="slidenum">
              <a:rPr lang="zh-CN" altLang="en-US" smtClean="0"/>
              <a:t>1</a:t>
            </a:fld>
            <a:endParaRPr lang="zh-CN" altLang="en-US"/>
          </a:p>
        </p:txBody>
      </p:sp>
    </p:spTree>
    <p:extLst>
      <p:ext uri="{BB962C8B-B14F-4D97-AF65-F5344CB8AC3E}">
        <p14:creationId xmlns:p14="http://schemas.microsoft.com/office/powerpoint/2010/main" val="10181825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A9CD56F4-CC24-4F7C-9251-135B471DEAA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9091" b="9091"/>
          <a:stretch/>
        </p:blipFill>
        <p:spPr>
          <a:xfrm>
            <a:off x="6936" y="0"/>
            <a:ext cx="12192000" cy="6858000"/>
          </a:xfrm>
          <a:prstGeom prst="rect">
            <a:avLst/>
          </a:prstGeom>
        </p:spPr>
      </p:pic>
      <p:sp>
        <p:nvSpPr>
          <p:cNvPr id="2" name="标题 1">
            <a:extLst>
              <a:ext uri="{FF2B5EF4-FFF2-40B4-BE49-F238E27FC236}">
                <a16:creationId xmlns:a16="http://schemas.microsoft.com/office/drawing/2014/main" id="{DDFB798B-CB4A-4BC0-A370-2A9CE30FD33B}"/>
              </a:ext>
            </a:extLst>
          </p:cNvPr>
          <p:cNvSpPr>
            <a:spLocks noGrp="1"/>
          </p:cNvSpPr>
          <p:nvPr>
            <p:ph type="ctrTitle"/>
          </p:nvPr>
        </p:nvSpPr>
        <p:spPr>
          <a:xfrm>
            <a:off x="1524000" y="1122363"/>
            <a:ext cx="9144000" cy="2387600"/>
          </a:xfrm>
        </p:spPr>
        <p:txBody>
          <a:bodyPr anchor="b">
            <a:normAutofit/>
          </a:bodyPr>
          <a:lstStyle>
            <a:lvl1pPr algn="ctr">
              <a:defRPr sz="5400"/>
            </a:lvl1pPr>
          </a:lstStyle>
          <a:p>
            <a:r>
              <a:rPr lang="zh-CN" altLang="en-US" dirty="0"/>
              <a:t>单击此处编辑母版标题样式</a:t>
            </a:r>
            <a:endParaRPr lang="en-US" dirty="0"/>
          </a:p>
        </p:txBody>
      </p:sp>
      <p:sp>
        <p:nvSpPr>
          <p:cNvPr id="3" name="副标题 2">
            <a:extLst>
              <a:ext uri="{FF2B5EF4-FFF2-40B4-BE49-F238E27FC236}">
                <a16:creationId xmlns:a16="http://schemas.microsoft.com/office/drawing/2014/main" id="{8B5E20C6-2BAD-4565-A9F2-2725C9CFED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日期占位符 3">
            <a:extLst>
              <a:ext uri="{FF2B5EF4-FFF2-40B4-BE49-F238E27FC236}">
                <a16:creationId xmlns:a16="http://schemas.microsoft.com/office/drawing/2014/main" id="{47C8FC37-B715-4AED-9687-27F7E1E2789D}"/>
              </a:ext>
            </a:extLst>
          </p:cNvPr>
          <p:cNvSpPr>
            <a:spLocks noGrp="1"/>
          </p:cNvSpPr>
          <p:nvPr>
            <p:ph type="dt" sz="half" idx="10"/>
          </p:nvPr>
        </p:nvSpPr>
        <p:spPr/>
        <p:txBody>
          <a:bodyPr/>
          <a:lstStyle/>
          <a:p>
            <a:fld id="{0AC90A2F-9985-4A28-A797-90187D8B4BA2}" type="datetimeFigureOut">
              <a:rPr lang="en-US" smtClean="0"/>
              <a:t>1/31/2018</a:t>
            </a:fld>
            <a:endParaRPr lang="en-US"/>
          </a:p>
        </p:txBody>
      </p:sp>
      <p:sp>
        <p:nvSpPr>
          <p:cNvPr id="5" name="页脚占位符 4">
            <a:extLst>
              <a:ext uri="{FF2B5EF4-FFF2-40B4-BE49-F238E27FC236}">
                <a16:creationId xmlns:a16="http://schemas.microsoft.com/office/drawing/2014/main" id="{4844DC4D-EC8B-4768-A341-6104FC1E48E3}"/>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6F313EE5-CB5B-4212-A11E-787CA60B439A}"/>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27151260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AB2DC5-C53E-4469-A26E-924E6D748E3E}"/>
              </a:ext>
            </a:extLst>
          </p:cNvPr>
          <p:cNvSpPr>
            <a:spLocks noGrp="1"/>
          </p:cNvSpPr>
          <p:nvPr>
            <p:ph type="title"/>
          </p:nvPr>
        </p:nvSpPr>
        <p:spPr/>
        <p:txBody>
          <a:bodyPr/>
          <a:lstStyle/>
          <a:p>
            <a:r>
              <a:rPr lang="zh-CN" altLang="en-US"/>
              <a:t>单击此处编辑母版标题样式</a:t>
            </a:r>
            <a:endParaRPr lang="en-US"/>
          </a:p>
        </p:txBody>
      </p:sp>
      <p:sp>
        <p:nvSpPr>
          <p:cNvPr id="3" name="竖排文字占位符 2">
            <a:extLst>
              <a:ext uri="{FF2B5EF4-FFF2-40B4-BE49-F238E27FC236}">
                <a16:creationId xmlns:a16="http://schemas.microsoft.com/office/drawing/2014/main" id="{821DB558-340D-4FD9-94CD-568E80592A66}"/>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日期占位符 3">
            <a:extLst>
              <a:ext uri="{FF2B5EF4-FFF2-40B4-BE49-F238E27FC236}">
                <a16:creationId xmlns:a16="http://schemas.microsoft.com/office/drawing/2014/main" id="{9527D06C-E051-4FCD-9423-54647116DF2B}"/>
              </a:ext>
            </a:extLst>
          </p:cNvPr>
          <p:cNvSpPr>
            <a:spLocks noGrp="1"/>
          </p:cNvSpPr>
          <p:nvPr>
            <p:ph type="dt" sz="half" idx="10"/>
          </p:nvPr>
        </p:nvSpPr>
        <p:spPr/>
        <p:txBody>
          <a:bodyPr/>
          <a:lstStyle/>
          <a:p>
            <a:fld id="{0AC90A2F-9985-4A28-A797-90187D8B4BA2}" type="datetimeFigureOut">
              <a:rPr lang="en-US" smtClean="0"/>
              <a:t>1/31/2018</a:t>
            </a:fld>
            <a:endParaRPr lang="en-US"/>
          </a:p>
        </p:txBody>
      </p:sp>
      <p:sp>
        <p:nvSpPr>
          <p:cNvPr id="5" name="页脚占位符 4">
            <a:extLst>
              <a:ext uri="{FF2B5EF4-FFF2-40B4-BE49-F238E27FC236}">
                <a16:creationId xmlns:a16="http://schemas.microsoft.com/office/drawing/2014/main" id="{D3FD4D69-72D8-44FF-B483-E858EACC532A}"/>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DA8F42C2-B4ED-4166-869F-02592B74448A}"/>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202838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1115AC0-5BCF-4B5C-A842-0B3EC48FFB8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a:p>
        </p:txBody>
      </p:sp>
      <p:sp>
        <p:nvSpPr>
          <p:cNvPr id="3" name="竖排文字占位符 2">
            <a:extLst>
              <a:ext uri="{FF2B5EF4-FFF2-40B4-BE49-F238E27FC236}">
                <a16:creationId xmlns:a16="http://schemas.microsoft.com/office/drawing/2014/main" id="{0CA3160D-43A7-480B-8E8A-5883D68B3FE1}"/>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日期占位符 3">
            <a:extLst>
              <a:ext uri="{FF2B5EF4-FFF2-40B4-BE49-F238E27FC236}">
                <a16:creationId xmlns:a16="http://schemas.microsoft.com/office/drawing/2014/main" id="{2C778629-AAC0-4CD7-85FD-57D9AA4DB838}"/>
              </a:ext>
            </a:extLst>
          </p:cNvPr>
          <p:cNvSpPr>
            <a:spLocks noGrp="1"/>
          </p:cNvSpPr>
          <p:nvPr>
            <p:ph type="dt" sz="half" idx="10"/>
          </p:nvPr>
        </p:nvSpPr>
        <p:spPr/>
        <p:txBody>
          <a:bodyPr/>
          <a:lstStyle/>
          <a:p>
            <a:fld id="{0AC90A2F-9985-4A28-A797-90187D8B4BA2}" type="datetimeFigureOut">
              <a:rPr lang="en-US" smtClean="0"/>
              <a:t>1/31/2018</a:t>
            </a:fld>
            <a:endParaRPr lang="en-US"/>
          </a:p>
        </p:txBody>
      </p:sp>
      <p:sp>
        <p:nvSpPr>
          <p:cNvPr id="5" name="页脚占位符 4">
            <a:extLst>
              <a:ext uri="{FF2B5EF4-FFF2-40B4-BE49-F238E27FC236}">
                <a16:creationId xmlns:a16="http://schemas.microsoft.com/office/drawing/2014/main" id="{B836A356-559F-41D5-89FE-738F40073E7A}"/>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371FD42B-3268-488C-AEE0-67B038CE7219}"/>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5210548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9C71EC-E29C-43D6-A113-B3FCF34803FE}"/>
              </a:ext>
            </a:extLst>
          </p:cNvPr>
          <p:cNvSpPr>
            <a:spLocks noGrp="1"/>
          </p:cNvSpPr>
          <p:nvPr>
            <p:ph type="title"/>
          </p:nvPr>
        </p:nvSpPr>
        <p:spPr/>
        <p:txBody>
          <a:bodyPr>
            <a:normAutofit/>
          </a:bodyPr>
          <a:lstStyle>
            <a:lvl1pPr>
              <a:defRPr sz="2800"/>
            </a:lvl1pPr>
          </a:lstStyle>
          <a:p>
            <a:r>
              <a:rPr lang="zh-CN" altLang="en-US" dirty="0"/>
              <a:t>单击此处编辑母版标题样式</a:t>
            </a:r>
            <a:endParaRPr lang="en-US" dirty="0"/>
          </a:p>
        </p:txBody>
      </p:sp>
      <p:sp>
        <p:nvSpPr>
          <p:cNvPr id="3" name="内容占位符 2">
            <a:extLst>
              <a:ext uri="{FF2B5EF4-FFF2-40B4-BE49-F238E27FC236}">
                <a16:creationId xmlns:a16="http://schemas.microsoft.com/office/drawing/2014/main" id="{34B39764-435F-4732-9513-7E445F817ED5}"/>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日期占位符 3">
            <a:extLst>
              <a:ext uri="{FF2B5EF4-FFF2-40B4-BE49-F238E27FC236}">
                <a16:creationId xmlns:a16="http://schemas.microsoft.com/office/drawing/2014/main" id="{93A1A18B-34A2-40C5-9A63-FAE451F5F155}"/>
              </a:ext>
            </a:extLst>
          </p:cNvPr>
          <p:cNvSpPr>
            <a:spLocks noGrp="1"/>
          </p:cNvSpPr>
          <p:nvPr>
            <p:ph type="dt" sz="half" idx="10"/>
          </p:nvPr>
        </p:nvSpPr>
        <p:spPr/>
        <p:txBody>
          <a:bodyPr/>
          <a:lstStyle/>
          <a:p>
            <a:fld id="{0AC90A2F-9985-4A28-A797-90187D8B4BA2}" type="datetimeFigureOut">
              <a:rPr lang="en-US" smtClean="0"/>
              <a:t>1/31/2018</a:t>
            </a:fld>
            <a:endParaRPr lang="en-US"/>
          </a:p>
        </p:txBody>
      </p:sp>
      <p:sp>
        <p:nvSpPr>
          <p:cNvPr id="5" name="页脚占位符 4">
            <a:extLst>
              <a:ext uri="{FF2B5EF4-FFF2-40B4-BE49-F238E27FC236}">
                <a16:creationId xmlns:a16="http://schemas.microsoft.com/office/drawing/2014/main" id="{BE732016-7A10-4A7C-BAEB-5CC1F707DC0E}"/>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3F6DB87C-5361-4DDE-9C23-404D349A8A03}"/>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3824033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B41736-174F-4E26-A92A-89BA49851C0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a:p>
        </p:txBody>
      </p:sp>
      <p:sp>
        <p:nvSpPr>
          <p:cNvPr id="3" name="文本占位符 2">
            <a:extLst>
              <a:ext uri="{FF2B5EF4-FFF2-40B4-BE49-F238E27FC236}">
                <a16:creationId xmlns:a16="http://schemas.microsoft.com/office/drawing/2014/main" id="{2C78CE90-3492-44BA-8733-16F483DF1B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0AF63986-6890-4C91-8ED0-6DCD3AF32831}"/>
              </a:ext>
            </a:extLst>
          </p:cNvPr>
          <p:cNvSpPr>
            <a:spLocks noGrp="1"/>
          </p:cNvSpPr>
          <p:nvPr>
            <p:ph type="dt" sz="half" idx="10"/>
          </p:nvPr>
        </p:nvSpPr>
        <p:spPr/>
        <p:txBody>
          <a:bodyPr/>
          <a:lstStyle/>
          <a:p>
            <a:fld id="{0AC90A2F-9985-4A28-A797-90187D8B4BA2}" type="datetimeFigureOut">
              <a:rPr lang="en-US" smtClean="0"/>
              <a:t>1/31/2018</a:t>
            </a:fld>
            <a:endParaRPr lang="en-US"/>
          </a:p>
        </p:txBody>
      </p:sp>
      <p:sp>
        <p:nvSpPr>
          <p:cNvPr id="5" name="页脚占位符 4">
            <a:extLst>
              <a:ext uri="{FF2B5EF4-FFF2-40B4-BE49-F238E27FC236}">
                <a16:creationId xmlns:a16="http://schemas.microsoft.com/office/drawing/2014/main" id="{4D452228-4316-4E78-8CCA-293E1C8AA58D}"/>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92F8AD0C-2CA0-4DE8-B8A8-809DC3FFE28F}"/>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884040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48AA28-3E59-46E2-B661-55ABA01A01DB}"/>
              </a:ext>
            </a:extLst>
          </p:cNvPr>
          <p:cNvSpPr>
            <a:spLocks noGrp="1"/>
          </p:cNvSpPr>
          <p:nvPr>
            <p:ph type="title"/>
          </p:nvPr>
        </p:nvSpPr>
        <p:spPr/>
        <p:txBody>
          <a:bodyPr/>
          <a:lstStyle/>
          <a:p>
            <a:r>
              <a:rPr lang="zh-CN" altLang="en-US"/>
              <a:t>单击此处编辑母版标题样式</a:t>
            </a:r>
            <a:endParaRPr lang="en-US"/>
          </a:p>
        </p:txBody>
      </p:sp>
      <p:sp>
        <p:nvSpPr>
          <p:cNvPr id="3" name="内容占位符 2">
            <a:extLst>
              <a:ext uri="{FF2B5EF4-FFF2-40B4-BE49-F238E27FC236}">
                <a16:creationId xmlns:a16="http://schemas.microsoft.com/office/drawing/2014/main" id="{F82ABBB6-AF9E-4B25-9143-28C01E76FFB9}"/>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内容占位符 3">
            <a:extLst>
              <a:ext uri="{FF2B5EF4-FFF2-40B4-BE49-F238E27FC236}">
                <a16:creationId xmlns:a16="http://schemas.microsoft.com/office/drawing/2014/main" id="{0B30BEFA-4B97-47BC-A1C8-7BF710CD0604}"/>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5" name="日期占位符 4">
            <a:extLst>
              <a:ext uri="{FF2B5EF4-FFF2-40B4-BE49-F238E27FC236}">
                <a16:creationId xmlns:a16="http://schemas.microsoft.com/office/drawing/2014/main" id="{C9370B83-2F98-46A4-A8D6-0953BA8F634F}"/>
              </a:ext>
            </a:extLst>
          </p:cNvPr>
          <p:cNvSpPr>
            <a:spLocks noGrp="1"/>
          </p:cNvSpPr>
          <p:nvPr>
            <p:ph type="dt" sz="half" idx="10"/>
          </p:nvPr>
        </p:nvSpPr>
        <p:spPr/>
        <p:txBody>
          <a:bodyPr/>
          <a:lstStyle/>
          <a:p>
            <a:fld id="{0AC90A2F-9985-4A28-A797-90187D8B4BA2}" type="datetimeFigureOut">
              <a:rPr lang="en-US" smtClean="0"/>
              <a:t>1/31/2018</a:t>
            </a:fld>
            <a:endParaRPr lang="en-US"/>
          </a:p>
        </p:txBody>
      </p:sp>
      <p:sp>
        <p:nvSpPr>
          <p:cNvPr id="6" name="页脚占位符 5">
            <a:extLst>
              <a:ext uri="{FF2B5EF4-FFF2-40B4-BE49-F238E27FC236}">
                <a16:creationId xmlns:a16="http://schemas.microsoft.com/office/drawing/2014/main" id="{C2132931-17B3-4A87-8EB9-057AA0D94F07}"/>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95E06B8E-B13F-4C3E-B1A0-4B2511050B52}"/>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3650423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BF372A-9E64-40CB-8700-D1DAB3DD6B8C}"/>
              </a:ext>
            </a:extLst>
          </p:cNvPr>
          <p:cNvSpPr>
            <a:spLocks noGrp="1"/>
          </p:cNvSpPr>
          <p:nvPr>
            <p:ph type="title"/>
          </p:nvPr>
        </p:nvSpPr>
        <p:spPr>
          <a:xfrm>
            <a:off x="839788" y="365125"/>
            <a:ext cx="10515600" cy="1325563"/>
          </a:xfrm>
        </p:spPr>
        <p:txBody>
          <a:bodyPr/>
          <a:lstStyle/>
          <a:p>
            <a:r>
              <a:rPr lang="zh-CN" altLang="en-US"/>
              <a:t>单击此处编辑母版标题样式</a:t>
            </a:r>
            <a:endParaRPr lang="en-US"/>
          </a:p>
        </p:txBody>
      </p:sp>
      <p:sp>
        <p:nvSpPr>
          <p:cNvPr id="3" name="文本占位符 2">
            <a:extLst>
              <a:ext uri="{FF2B5EF4-FFF2-40B4-BE49-F238E27FC236}">
                <a16:creationId xmlns:a16="http://schemas.microsoft.com/office/drawing/2014/main" id="{7D7CE9A9-8C67-4B99-901F-1A72CB4E23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BB7C77A0-05A0-41E3-88B8-F0795F7D4030}"/>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5" name="文本占位符 4">
            <a:extLst>
              <a:ext uri="{FF2B5EF4-FFF2-40B4-BE49-F238E27FC236}">
                <a16:creationId xmlns:a16="http://schemas.microsoft.com/office/drawing/2014/main" id="{58B337E3-13EA-44E7-BE00-1DE55F1662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67AD07CB-981F-4025-93DC-A2E0437EEFD5}"/>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7" name="日期占位符 6">
            <a:extLst>
              <a:ext uri="{FF2B5EF4-FFF2-40B4-BE49-F238E27FC236}">
                <a16:creationId xmlns:a16="http://schemas.microsoft.com/office/drawing/2014/main" id="{382F650B-4512-490E-9116-44F1670992AB}"/>
              </a:ext>
            </a:extLst>
          </p:cNvPr>
          <p:cNvSpPr>
            <a:spLocks noGrp="1"/>
          </p:cNvSpPr>
          <p:nvPr>
            <p:ph type="dt" sz="half" idx="10"/>
          </p:nvPr>
        </p:nvSpPr>
        <p:spPr/>
        <p:txBody>
          <a:bodyPr/>
          <a:lstStyle/>
          <a:p>
            <a:fld id="{0AC90A2F-9985-4A28-A797-90187D8B4BA2}" type="datetimeFigureOut">
              <a:rPr lang="en-US" smtClean="0"/>
              <a:t>1/31/2018</a:t>
            </a:fld>
            <a:endParaRPr lang="en-US"/>
          </a:p>
        </p:txBody>
      </p:sp>
      <p:sp>
        <p:nvSpPr>
          <p:cNvPr id="8" name="页脚占位符 7">
            <a:extLst>
              <a:ext uri="{FF2B5EF4-FFF2-40B4-BE49-F238E27FC236}">
                <a16:creationId xmlns:a16="http://schemas.microsoft.com/office/drawing/2014/main" id="{887F25C8-0038-4701-A837-33E8A2BD6844}"/>
              </a:ext>
            </a:extLst>
          </p:cNvPr>
          <p:cNvSpPr>
            <a:spLocks noGrp="1"/>
          </p:cNvSpPr>
          <p:nvPr>
            <p:ph type="ftr" sz="quarter" idx="11"/>
          </p:nvPr>
        </p:nvSpPr>
        <p:spPr/>
        <p:txBody>
          <a:bodyPr/>
          <a:lstStyle/>
          <a:p>
            <a:endParaRPr lang="en-US"/>
          </a:p>
        </p:txBody>
      </p:sp>
      <p:sp>
        <p:nvSpPr>
          <p:cNvPr id="9" name="灯片编号占位符 8">
            <a:extLst>
              <a:ext uri="{FF2B5EF4-FFF2-40B4-BE49-F238E27FC236}">
                <a16:creationId xmlns:a16="http://schemas.microsoft.com/office/drawing/2014/main" id="{36C39907-8AD2-4594-BAB3-E93F67DEF235}"/>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4122842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FC1D9F-5362-44B0-BA16-BCB6F25CCB19}"/>
              </a:ext>
            </a:extLst>
          </p:cNvPr>
          <p:cNvSpPr>
            <a:spLocks noGrp="1"/>
          </p:cNvSpPr>
          <p:nvPr>
            <p:ph type="title"/>
          </p:nvPr>
        </p:nvSpPr>
        <p:spPr/>
        <p:txBody>
          <a:bodyPr/>
          <a:lstStyle/>
          <a:p>
            <a:r>
              <a:rPr lang="zh-CN" altLang="en-US"/>
              <a:t>单击此处编辑母版标题样式</a:t>
            </a:r>
            <a:endParaRPr lang="en-US"/>
          </a:p>
        </p:txBody>
      </p:sp>
      <p:sp>
        <p:nvSpPr>
          <p:cNvPr id="3" name="日期占位符 2">
            <a:extLst>
              <a:ext uri="{FF2B5EF4-FFF2-40B4-BE49-F238E27FC236}">
                <a16:creationId xmlns:a16="http://schemas.microsoft.com/office/drawing/2014/main" id="{396DB35A-324E-46A3-807C-9CC30072B8BD}"/>
              </a:ext>
            </a:extLst>
          </p:cNvPr>
          <p:cNvSpPr>
            <a:spLocks noGrp="1"/>
          </p:cNvSpPr>
          <p:nvPr>
            <p:ph type="dt" sz="half" idx="10"/>
          </p:nvPr>
        </p:nvSpPr>
        <p:spPr/>
        <p:txBody>
          <a:bodyPr/>
          <a:lstStyle/>
          <a:p>
            <a:fld id="{0AC90A2F-9985-4A28-A797-90187D8B4BA2}" type="datetimeFigureOut">
              <a:rPr lang="en-US" smtClean="0"/>
              <a:t>1/31/2018</a:t>
            </a:fld>
            <a:endParaRPr lang="en-US"/>
          </a:p>
        </p:txBody>
      </p:sp>
      <p:sp>
        <p:nvSpPr>
          <p:cNvPr id="4" name="页脚占位符 3">
            <a:extLst>
              <a:ext uri="{FF2B5EF4-FFF2-40B4-BE49-F238E27FC236}">
                <a16:creationId xmlns:a16="http://schemas.microsoft.com/office/drawing/2014/main" id="{3210A6BE-DC67-4863-B37E-9BE92F50C0BC}"/>
              </a:ext>
            </a:extLst>
          </p:cNvPr>
          <p:cNvSpPr>
            <a:spLocks noGrp="1"/>
          </p:cNvSpPr>
          <p:nvPr>
            <p:ph type="ftr" sz="quarter" idx="11"/>
          </p:nvPr>
        </p:nvSpPr>
        <p:spPr/>
        <p:txBody>
          <a:bodyPr/>
          <a:lstStyle/>
          <a:p>
            <a:endParaRPr lang="en-US"/>
          </a:p>
        </p:txBody>
      </p:sp>
      <p:sp>
        <p:nvSpPr>
          <p:cNvPr id="5" name="灯片编号占位符 4">
            <a:extLst>
              <a:ext uri="{FF2B5EF4-FFF2-40B4-BE49-F238E27FC236}">
                <a16:creationId xmlns:a16="http://schemas.microsoft.com/office/drawing/2014/main" id="{ABB5F034-143F-4A9C-886E-CA2A49941D17}"/>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2223501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C0C6F3D-E452-4269-89F3-A1C947F09D8B}"/>
              </a:ext>
            </a:extLst>
          </p:cNvPr>
          <p:cNvSpPr>
            <a:spLocks noGrp="1"/>
          </p:cNvSpPr>
          <p:nvPr>
            <p:ph type="dt" sz="half" idx="10"/>
          </p:nvPr>
        </p:nvSpPr>
        <p:spPr/>
        <p:txBody>
          <a:bodyPr/>
          <a:lstStyle/>
          <a:p>
            <a:fld id="{0AC90A2F-9985-4A28-A797-90187D8B4BA2}" type="datetimeFigureOut">
              <a:rPr lang="en-US" smtClean="0"/>
              <a:t>1/31/2018</a:t>
            </a:fld>
            <a:endParaRPr lang="en-US"/>
          </a:p>
        </p:txBody>
      </p:sp>
      <p:sp>
        <p:nvSpPr>
          <p:cNvPr id="3" name="页脚占位符 2">
            <a:extLst>
              <a:ext uri="{FF2B5EF4-FFF2-40B4-BE49-F238E27FC236}">
                <a16:creationId xmlns:a16="http://schemas.microsoft.com/office/drawing/2014/main" id="{27BB602D-9D7F-42D2-A160-5C9507E009D2}"/>
              </a:ext>
            </a:extLst>
          </p:cNvPr>
          <p:cNvSpPr>
            <a:spLocks noGrp="1"/>
          </p:cNvSpPr>
          <p:nvPr>
            <p:ph type="ftr" sz="quarter" idx="11"/>
          </p:nvPr>
        </p:nvSpPr>
        <p:spPr/>
        <p:txBody>
          <a:bodyPr/>
          <a:lstStyle/>
          <a:p>
            <a:endParaRPr lang="en-US"/>
          </a:p>
        </p:txBody>
      </p:sp>
      <p:sp>
        <p:nvSpPr>
          <p:cNvPr id="4" name="灯片编号占位符 3">
            <a:extLst>
              <a:ext uri="{FF2B5EF4-FFF2-40B4-BE49-F238E27FC236}">
                <a16:creationId xmlns:a16="http://schemas.microsoft.com/office/drawing/2014/main" id="{D85C41F8-21FA-41A0-B3BC-4BE02098E896}"/>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3011442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69334B-3B2A-43B4-99F8-0B65231BE57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a:p>
        </p:txBody>
      </p:sp>
      <p:sp>
        <p:nvSpPr>
          <p:cNvPr id="3" name="内容占位符 2">
            <a:extLst>
              <a:ext uri="{FF2B5EF4-FFF2-40B4-BE49-F238E27FC236}">
                <a16:creationId xmlns:a16="http://schemas.microsoft.com/office/drawing/2014/main" id="{D98E1DA2-C71B-450B-94BF-CFCEB18CAE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文本占位符 3">
            <a:extLst>
              <a:ext uri="{FF2B5EF4-FFF2-40B4-BE49-F238E27FC236}">
                <a16:creationId xmlns:a16="http://schemas.microsoft.com/office/drawing/2014/main" id="{5F15B982-845E-4ACE-9E36-7A4CD9EB0C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75BC12C2-D99E-43CB-BA1D-19E09814D942}"/>
              </a:ext>
            </a:extLst>
          </p:cNvPr>
          <p:cNvSpPr>
            <a:spLocks noGrp="1"/>
          </p:cNvSpPr>
          <p:nvPr>
            <p:ph type="dt" sz="half" idx="10"/>
          </p:nvPr>
        </p:nvSpPr>
        <p:spPr/>
        <p:txBody>
          <a:bodyPr/>
          <a:lstStyle/>
          <a:p>
            <a:fld id="{0AC90A2F-9985-4A28-A797-90187D8B4BA2}" type="datetimeFigureOut">
              <a:rPr lang="en-US" smtClean="0"/>
              <a:t>1/31/2018</a:t>
            </a:fld>
            <a:endParaRPr lang="en-US"/>
          </a:p>
        </p:txBody>
      </p:sp>
      <p:sp>
        <p:nvSpPr>
          <p:cNvPr id="6" name="页脚占位符 5">
            <a:extLst>
              <a:ext uri="{FF2B5EF4-FFF2-40B4-BE49-F238E27FC236}">
                <a16:creationId xmlns:a16="http://schemas.microsoft.com/office/drawing/2014/main" id="{6C3F7EF1-1414-4BCB-986B-3196D37FE7FC}"/>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AEBBC253-4E88-4BF1-A762-64D679F43489}"/>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1752236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CCFF48-9922-4958-A17A-7143C9C2CAA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a:p>
        </p:txBody>
      </p:sp>
      <p:sp>
        <p:nvSpPr>
          <p:cNvPr id="3" name="图片占位符 2">
            <a:extLst>
              <a:ext uri="{FF2B5EF4-FFF2-40B4-BE49-F238E27FC236}">
                <a16:creationId xmlns:a16="http://schemas.microsoft.com/office/drawing/2014/main" id="{B2F325B1-73CB-4744-BCAC-1DF6361567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文本占位符 3">
            <a:extLst>
              <a:ext uri="{FF2B5EF4-FFF2-40B4-BE49-F238E27FC236}">
                <a16:creationId xmlns:a16="http://schemas.microsoft.com/office/drawing/2014/main" id="{673391C7-840E-42FC-9E6F-A9451CC3F5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02D702B3-D513-4024-8CC9-D7DE67892EB1}"/>
              </a:ext>
            </a:extLst>
          </p:cNvPr>
          <p:cNvSpPr>
            <a:spLocks noGrp="1"/>
          </p:cNvSpPr>
          <p:nvPr>
            <p:ph type="dt" sz="half" idx="10"/>
          </p:nvPr>
        </p:nvSpPr>
        <p:spPr/>
        <p:txBody>
          <a:bodyPr/>
          <a:lstStyle/>
          <a:p>
            <a:fld id="{0AC90A2F-9985-4A28-A797-90187D8B4BA2}" type="datetimeFigureOut">
              <a:rPr lang="en-US" smtClean="0"/>
              <a:t>1/31/2018</a:t>
            </a:fld>
            <a:endParaRPr lang="en-US"/>
          </a:p>
        </p:txBody>
      </p:sp>
      <p:sp>
        <p:nvSpPr>
          <p:cNvPr id="6" name="页脚占位符 5">
            <a:extLst>
              <a:ext uri="{FF2B5EF4-FFF2-40B4-BE49-F238E27FC236}">
                <a16:creationId xmlns:a16="http://schemas.microsoft.com/office/drawing/2014/main" id="{6470E0A6-A51A-41EB-BEB1-2B20D50FEB5E}"/>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84B4C69A-73FC-4103-8CF9-2617EADF918E}"/>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1389684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1CA54F7-FCAA-401F-BE3B-F942124204D0}"/>
              </a:ext>
            </a:extLst>
          </p:cNvPr>
          <p:cNvSpPr>
            <a:spLocks noGrp="1"/>
          </p:cNvSpPr>
          <p:nvPr>
            <p:ph type="title"/>
          </p:nvPr>
        </p:nvSpPr>
        <p:spPr>
          <a:xfrm>
            <a:off x="164720" y="211813"/>
            <a:ext cx="10515600" cy="636882"/>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文本占位符 2">
            <a:extLst>
              <a:ext uri="{FF2B5EF4-FFF2-40B4-BE49-F238E27FC236}">
                <a16:creationId xmlns:a16="http://schemas.microsoft.com/office/drawing/2014/main" id="{C132375E-3570-40BD-B0D7-818B04188DB0}"/>
              </a:ext>
            </a:extLst>
          </p:cNvPr>
          <p:cNvSpPr>
            <a:spLocks noGrp="1"/>
          </p:cNvSpPr>
          <p:nvPr>
            <p:ph type="body" idx="1"/>
          </p:nvPr>
        </p:nvSpPr>
        <p:spPr>
          <a:xfrm>
            <a:off x="164720" y="1102867"/>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日期占位符 3">
            <a:extLst>
              <a:ext uri="{FF2B5EF4-FFF2-40B4-BE49-F238E27FC236}">
                <a16:creationId xmlns:a16="http://schemas.microsoft.com/office/drawing/2014/main" id="{1C9EDF9C-B90F-4BBB-981D-22264547F2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C90A2F-9985-4A28-A797-90187D8B4BA2}" type="datetimeFigureOut">
              <a:rPr lang="en-US" smtClean="0"/>
              <a:t>1/31/2018</a:t>
            </a:fld>
            <a:endParaRPr lang="en-US"/>
          </a:p>
        </p:txBody>
      </p:sp>
      <p:sp>
        <p:nvSpPr>
          <p:cNvPr id="5" name="页脚占位符 4">
            <a:extLst>
              <a:ext uri="{FF2B5EF4-FFF2-40B4-BE49-F238E27FC236}">
                <a16:creationId xmlns:a16="http://schemas.microsoft.com/office/drawing/2014/main" id="{B43FF8AD-E6F7-4911-8E37-E5965CD0DA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灯片编号占位符 5">
            <a:extLst>
              <a:ext uri="{FF2B5EF4-FFF2-40B4-BE49-F238E27FC236}">
                <a16:creationId xmlns:a16="http://schemas.microsoft.com/office/drawing/2014/main" id="{3D4ABFD3-D97D-4B13-A7A0-F2D74BBBD1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B3B49C-5CAD-4048-A1AC-13DD234BDEC2}" type="slidenum">
              <a:rPr lang="en-US" smtClean="0"/>
              <a:t>‹#›</a:t>
            </a:fld>
            <a:endParaRPr lang="en-US"/>
          </a:p>
        </p:txBody>
      </p:sp>
    </p:spTree>
    <p:extLst>
      <p:ext uri="{BB962C8B-B14F-4D97-AF65-F5344CB8AC3E}">
        <p14:creationId xmlns:p14="http://schemas.microsoft.com/office/powerpoint/2010/main" val="27759077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28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3.wmf"/><Relationship Id="rId5" Type="http://schemas.openxmlformats.org/officeDocument/2006/relationships/oleObject" Target="../embeddings/oleObject2.bin"/><Relationship Id="rId4" Type="http://schemas.openxmlformats.org/officeDocument/2006/relationships/image" Target="../media/image2.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a:extLst>
              <a:ext uri="{FF2B5EF4-FFF2-40B4-BE49-F238E27FC236}">
                <a16:creationId xmlns:a16="http://schemas.microsoft.com/office/drawing/2014/main" id="{FE0AC99B-9035-4919-B978-43821AA2136B}"/>
              </a:ext>
            </a:extLst>
          </p:cNvPr>
          <p:cNvCxnSpPr>
            <a:cxnSpLocks/>
          </p:cNvCxnSpPr>
          <p:nvPr/>
        </p:nvCxnSpPr>
        <p:spPr>
          <a:xfrm flipH="1">
            <a:off x="10238771" y="1193216"/>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3C9E7D44-24F4-4984-82E2-617C2E6E7D85}"/>
              </a:ext>
            </a:extLst>
          </p:cNvPr>
          <p:cNvCxnSpPr>
            <a:cxnSpLocks/>
          </p:cNvCxnSpPr>
          <p:nvPr/>
        </p:nvCxnSpPr>
        <p:spPr>
          <a:xfrm flipH="1">
            <a:off x="9488913"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25041D19-E750-4C99-963B-C09FB590D4FB}"/>
              </a:ext>
            </a:extLst>
          </p:cNvPr>
          <p:cNvCxnSpPr>
            <a:cxnSpLocks/>
          </p:cNvCxnSpPr>
          <p:nvPr/>
        </p:nvCxnSpPr>
        <p:spPr>
          <a:xfrm flipH="1">
            <a:off x="8755996"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CCD271A7-C544-48D5-A8E2-F3247E24893B}"/>
              </a:ext>
            </a:extLst>
          </p:cNvPr>
          <p:cNvCxnSpPr>
            <a:cxnSpLocks/>
          </p:cNvCxnSpPr>
          <p:nvPr/>
        </p:nvCxnSpPr>
        <p:spPr>
          <a:xfrm flipH="1">
            <a:off x="8013555"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1682D03D-3958-4A8A-824E-B8FEDB333B00}"/>
              </a:ext>
            </a:extLst>
          </p:cNvPr>
          <p:cNvCxnSpPr>
            <a:cxnSpLocks/>
          </p:cNvCxnSpPr>
          <p:nvPr/>
        </p:nvCxnSpPr>
        <p:spPr>
          <a:xfrm flipH="1">
            <a:off x="7266692"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9083788D-C1B9-42CB-90D6-914A5F482847}"/>
              </a:ext>
            </a:extLst>
          </p:cNvPr>
          <p:cNvCxnSpPr>
            <a:cxnSpLocks/>
          </p:cNvCxnSpPr>
          <p:nvPr/>
        </p:nvCxnSpPr>
        <p:spPr>
          <a:xfrm flipH="1">
            <a:off x="6525294"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FD81B01D-362B-46C8-A608-0B8370E83653}"/>
              </a:ext>
            </a:extLst>
          </p:cNvPr>
          <p:cNvCxnSpPr>
            <a:cxnSpLocks/>
          </p:cNvCxnSpPr>
          <p:nvPr/>
        </p:nvCxnSpPr>
        <p:spPr>
          <a:xfrm flipH="1">
            <a:off x="5789767" y="118541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A70A976F-9992-4685-BFD1-F033114037C1}"/>
              </a:ext>
            </a:extLst>
          </p:cNvPr>
          <p:cNvCxnSpPr>
            <a:cxnSpLocks/>
          </p:cNvCxnSpPr>
          <p:nvPr/>
        </p:nvCxnSpPr>
        <p:spPr>
          <a:xfrm flipH="1">
            <a:off x="4308932"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2" name="矩形 1">
            <a:extLst>
              <a:ext uri="{FF2B5EF4-FFF2-40B4-BE49-F238E27FC236}">
                <a16:creationId xmlns:a16="http://schemas.microsoft.com/office/drawing/2014/main" id="{0BC1418A-F4E8-4EB8-A0E8-B3E69E941F5D}"/>
              </a:ext>
            </a:extLst>
          </p:cNvPr>
          <p:cNvSpPr/>
          <p:nvPr/>
        </p:nvSpPr>
        <p:spPr>
          <a:xfrm>
            <a:off x="2107325"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01/05</a:t>
            </a:r>
            <a:endParaRPr lang="zh-CN" altLang="en-US" sz="900" dirty="0"/>
          </a:p>
        </p:txBody>
      </p:sp>
      <p:sp>
        <p:nvSpPr>
          <p:cNvPr id="9" name="矩形 8">
            <a:extLst>
              <a:ext uri="{FF2B5EF4-FFF2-40B4-BE49-F238E27FC236}">
                <a16:creationId xmlns:a16="http://schemas.microsoft.com/office/drawing/2014/main" id="{33020BF4-3DA2-46DE-BADF-33956775B08F}"/>
              </a:ext>
            </a:extLst>
          </p:cNvPr>
          <p:cNvSpPr/>
          <p:nvPr/>
        </p:nvSpPr>
        <p:spPr>
          <a:xfrm>
            <a:off x="2845968"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01/12</a:t>
            </a:r>
            <a:endParaRPr lang="zh-CN" altLang="en-US" sz="900" dirty="0"/>
          </a:p>
        </p:txBody>
      </p:sp>
      <p:sp>
        <p:nvSpPr>
          <p:cNvPr id="11" name="矩形 10">
            <a:extLst>
              <a:ext uri="{FF2B5EF4-FFF2-40B4-BE49-F238E27FC236}">
                <a16:creationId xmlns:a16="http://schemas.microsoft.com/office/drawing/2014/main" id="{5DBB8EF4-445B-427A-B2ED-65D7FD0C0CF7}"/>
              </a:ext>
            </a:extLst>
          </p:cNvPr>
          <p:cNvSpPr/>
          <p:nvPr/>
        </p:nvSpPr>
        <p:spPr>
          <a:xfrm>
            <a:off x="3589866"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01/19</a:t>
            </a:r>
            <a:endParaRPr lang="zh-CN" altLang="en-US" sz="900" dirty="0"/>
          </a:p>
        </p:txBody>
      </p:sp>
      <p:sp>
        <p:nvSpPr>
          <p:cNvPr id="12" name="矩形 11">
            <a:extLst>
              <a:ext uri="{FF2B5EF4-FFF2-40B4-BE49-F238E27FC236}">
                <a16:creationId xmlns:a16="http://schemas.microsoft.com/office/drawing/2014/main" id="{45E2646E-8F46-4511-90E3-3D638CD11FF0}"/>
              </a:ext>
            </a:extLst>
          </p:cNvPr>
          <p:cNvSpPr/>
          <p:nvPr/>
        </p:nvSpPr>
        <p:spPr>
          <a:xfrm>
            <a:off x="4328509"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01/26</a:t>
            </a:r>
            <a:endParaRPr lang="zh-CN" altLang="en-US" sz="900" dirty="0"/>
          </a:p>
        </p:txBody>
      </p:sp>
      <p:sp>
        <p:nvSpPr>
          <p:cNvPr id="13" name="矩形 12">
            <a:extLst>
              <a:ext uri="{FF2B5EF4-FFF2-40B4-BE49-F238E27FC236}">
                <a16:creationId xmlns:a16="http://schemas.microsoft.com/office/drawing/2014/main" id="{E6784743-FA35-4EFC-A34B-19F4CB15444D}"/>
              </a:ext>
            </a:extLst>
          </p:cNvPr>
          <p:cNvSpPr/>
          <p:nvPr/>
        </p:nvSpPr>
        <p:spPr>
          <a:xfrm>
            <a:off x="5072407"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02/02</a:t>
            </a:r>
            <a:endParaRPr lang="zh-CN" altLang="en-US" sz="900" dirty="0"/>
          </a:p>
        </p:txBody>
      </p:sp>
      <p:sp>
        <p:nvSpPr>
          <p:cNvPr id="14" name="矩形 13">
            <a:extLst>
              <a:ext uri="{FF2B5EF4-FFF2-40B4-BE49-F238E27FC236}">
                <a16:creationId xmlns:a16="http://schemas.microsoft.com/office/drawing/2014/main" id="{2F0AE1E5-D325-4AC5-A35D-DE17FE50D33A}"/>
              </a:ext>
            </a:extLst>
          </p:cNvPr>
          <p:cNvSpPr/>
          <p:nvPr/>
        </p:nvSpPr>
        <p:spPr>
          <a:xfrm>
            <a:off x="5811050"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02/09</a:t>
            </a:r>
            <a:endParaRPr lang="zh-CN" altLang="en-US" sz="900" dirty="0"/>
          </a:p>
        </p:txBody>
      </p:sp>
      <p:sp>
        <p:nvSpPr>
          <p:cNvPr id="15" name="矩形 14">
            <a:extLst>
              <a:ext uri="{FF2B5EF4-FFF2-40B4-BE49-F238E27FC236}">
                <a16:creationId xmlns:a16="http://schemas.microsoft.com/office/drawing/2014/main" id="{01C50FA3-F746-4D2D-AF96-C103E2B31CDE}"/>
              </a:ext>
            </a:extLst>
          </p:cNvPr>
          <p:cNvSpPr/>
          <p:nvPr/>
        </p:nvSpPr>
        <p:spPr>
          <a:xfrm>
            <a:off x="6554948"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02/16</a:t>
            </a:r>
            <a:endParaRPr lang="zh-CN" altLang="en-US" sz="900" dirty="0"/>
          </a:p>
        </p:txBody>
      </p:sp>
      <p:sp>
        <p:nvSpPr>
          <p:cNvPr id="16" name="矩形 15">
            <a:extLst>
              <a:ext uri="{FF2B5EF4-FFF2-40B4-BE49-F238E27FC236}">
                <a16:creationId xmlns:a16="http://schemas.microsoft.com/office/drawing/2014/main" id="{9EE6ECA5-BFA6-4702-B60D-7F6DCC8E2E3B}"/>
              </a:ext>
            </a:extLst>
          </p:cNvPr>
          <p:cNvSpPr/>
          <p:nvPr/>
        </p:nvSpPr>
        <p:spPr>
          <a:xfrm>
            <a:off x="7293591"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02/23</a:t>
            </a:r>
            <a:endParaRPr lang="zh-CN" altLang="en-US" sz="900" dirty="0"/>
          </a:p>
        </p:txBody>
      </p:sp>
      <p:sp>
        <p:nvSpPr>
          <p:cNvPr id="17" name="矩形 16">
            <a:extLst>
              <a:ext uri="{FF2B5EF4-FFF2-40B4-BE49-F238E27FC236}">
                <a16:creationId xmlns:a16="http://schemas.microsoft.com/office/drawing/2014/main" id="{5D6CA14B-B09D-4DF1-A0B5-6A9F1D508A24}"/>
              </a:ext>
            </a:extLst>
          </p:cNvPr>
          <p:cNvSpPr/>
          <p:nvPr/>
        </p:nvSpPr>
        <p:spPr>
          <a:xfrm>
            <a:off x="8037489"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03/02</a:t>
            </a:r>
            <a:endParaRPr lang="zh-CN" altLang="en-US" sz="900" dirty="0"/>
          </a:p>
        </p:txBody>
      </p:sp>
      <p:sp>
        <p:nvSpPr>
          <p:cNvPr id="18" name="矩形 17">
            <a:extLst>
              <a:ext uri="{FF2B5EF4-FFF2-40B4-BE49-F238E27FC236}">
                <a16:creationId xmlns:a16="http://schemas.microsoft.com/office/drawing/2014/main" id="{1292194A-655D-4E93-A0E4-FE5BC6385E94}"/>
              </a:ext>
            </a:extLst>
          </p:cNvPr>
          <p:cNvSpPr/>
          <p:nvPr/>
        </p:nvSpPr>
        <p:spPr>
          <a:xfrm>
            <a:off x="8776132"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03/09</a:t>
            </a:r>
            <a:endParaRPr lang="zh-CN" altLang="en-US" sz="900" dirty="0"/>
          </a:p>
        </p:txBody>
      </p:sp>
      <p:sp>
        <p:nvSpPr>
          <p:cNvPr id="19" name="矩形 18">
            <a:extLst>
              <a:ext uri="{FF2B5EF4-FFF2-40B4-BE49-F238E27FC236}">
                <a16:creationId xmlns:a16="http://schemas.microsoft.com/office/drawing/2014/main" id="{81E46FAE-71BD-4D54-B74B-89399A1A394E}"/>
              </a:ext>
            </a:extLst>
          </p:cNvPr>
          <p:cNvSpPr/>
          <p:nvPr/>
        </p:nvSpPr>
        <p:spPr>
          <a:xfrm>
            <a:off x="9514775" y="1012841"/>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03/16</a:t>
            </a:r>
            <a:endParaRPr lang="zh-CN" altLang="en-US" sz="900" dirty="0"/>
          </a:p>
        </p:txBody>
      </p:sp>
      <p:sp>
        <p:nvSpPr>
          <p:cNvPr id="20" name="矩形 19">
            <a:extLst>
              <a:ext uri="{FF2B5EF4-FFF2-40B4-BE49-F238E27FC236}">
                <a16:creationId xmlns:a16="http://schemas.microsoft.com/office/drawing/2014/main" id="{9FAF5235-0A0C-4B25-B348-38CE4CD5F21B}"/>
              </a:ext>
            </a:extLst>
          </p:cNvPr>
          <p:cNvSpPr/>
          <p:nvPr/>
        </p:nvSpPr>
        <p:spPr>
          <a:xfrm>
            <a:off x="10256331" y="1012840"/>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03/23</a:t>
            </a:r>
            <a:endParaRPr lang="zh-CN" altLang="en-US" sz="900" dirty="0"/>
          </a:p>
        </p:txBody>
      </p:sp>
      <p:cxnSp>
        <p:nvCxnSpPr>
          <p:cNvPr id="33" name="直接连接符 32">
            <a:extLst>
              <a:ext uri="{FF2B5EF4-FFF2-40B4-BE49-F238E27FC236}">
                <a16:creationId xmlns:a16="http://schemas.microsoft.com/office/drawing/2014/main" id="{D38A2DA4-41A2-44D8-A1D6-4B7668E54B00}"/>
              </a:ext>
            </a:extLst>
          </p:cNvPr>
          <p:cNvCxnSpPr>
            <a:cxnSpLocks/>
          </p:cNvCxnSpPr>
          <p:nvPr/>
        </p:nvCxnSpPr>
        <p:spPr>
          <a:xfrm flipH="1">
            <a:off x="2827283" y="1170500"/>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49055556-9ACE-430B-9C76-F28DF4CDB004}"/>
              </a:ext>
            </a:extLst>
          </p:cNvPr>
          <p:cNvCxnSpPr>
            <a:cxnSpLocks/>
          </p:cNvCxnSpPr>
          <p:nvPr/>
        </p:nvCxnSpPr>
        <p:spPr>
          <a:xfrm flipH="1">
            <a:off x="3568262"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7791DB00-4D5D-472F-8D91-6405927A6018}"/>
              </a:ext>
            </a:extLst>
          </p:cNvPr>
          <p:cNvCxnSpPr>
            <a:cxnSpLocks/>
          </p:cNvCxnSpPr>
          <p:nvPr/>
        </p:nvCxnSpPr>
        <p:spPr>
          <a:xfrm flipH="1">
            <a:off x="5051957" y="1170500"/>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B43D5624-1AC1-43DA-AD56-5BFC2A2FABEF}"/>
              </a:ext>
            </a:extLst>
          </p:cNvPr>
          <p:cNvCxnSpPr>
            <a:cxnSpLocks/>
          </p:cNvCxnSpPr>
          <p:nvPr/>
        </p:nvCxnSpPr>
        <p:spPr>
          <a:xfrm flipH="1">
            <a:off x="10969276" y="1193216"/>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7" name="标题 1">
            <a:extLst>
              <a:ext uri="{FF2B5EF4-FFF2-40B4-BE49-F238E27FC236}">
                <a16:creationId xmlns:a16="http://schemas.microsoft.com/office/drawing/2014/main" id="{1989CB50-EE65-4DB6-98B3-9E2E708500C9}"/>
              </a:ext>
            </a:extLst>
          </p:cNvPr>
          <p:cNvSpPr txBox="1">
            <a:spLocks/>
          </p:cNvSpPr>
          <p:nvPr/>
        </p:nvSpPr>
        <p:spPr>
          <a:xfrm>
            <a:off x="122551" y="256480"/>
            <a:ext cx="2290713" cy="517132"/>
          </a:xfrm>
          <a:prstGeom prst="rect">
            <a:avLst/>
          </a:prstGeom>
        </p:spPr>
        <p:txBody>
          <a:bodyPr>
            <a:normAutofit/>
          </a:bodyPr>
          <a:lstStyle>
            <a:lvl1pPr algn="l" defTabSz="914400" rtl="0" eaLnBrk="1" latinLnBrk="0" hangingPunct="1">
              <a:lnSpc>
                <a:spcPct val="90000"/>
              </a:lnSpc>
              <a:spcBef>
                <a:spcPct val="0"/>
              </a:spcBef>
              <a:buNone/>
              <a:defRPr sz="3600" b="1" kern="1200">
                <a:solidFill>
                  <a:srgbClr val="B39B7F"/>
                </a:solidFill>
                <a:latin typeface="+mj-lt"/>
                <a:ea typeface="+mj-ea"/>
                <a:cs typeface="+mj-cs"/>
              </a:defRPr>
            </a:lvl1pPr>
          </a:lstStyle>
          <a:p>
            <a:r>
              <a:rPr lang="zh-CN" altLang="en-US" sz="2800" dirty="0">
                <a:solidFill>
                  <a:schemeClr val="tx1"/>
                </a:solidFill>
                <a:latin typeface="微软雅黑" panose="020B0503020204020204" pitchFamily="34" charset="-122"/>
                <a:ea typeface="微软雅黑" panose="020B0503020204020204" pitchFamily="34" charset="-122"/>
              </a:rPr>
              <a:t>项目里程碑</a:t>
            </a:r>
            <a:endParaRPr lang="en-US" sz="2800" dirty="0">
              <a:solidFill>
                <a:schemeClr val="tx1"/>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97C2F757-9D55-4B78-AB9D-AB3A9CA01B8D}"/>
              </a:ext>
            </a:extLst>
          </p:cNvPr>
          <p:cNvSpPr/>
          <p:nvPr/>
        </p:nvSpPr>
        <p:spPr>
          <a:xfrm>
            <a:off x="294291" y="1265970"/>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服务商功能</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22" name="箭头: 五边形 21">
            <a:extLst>
              <a:ext uri="{FF2B5EF4-FFF2-40B4-BE49-F238E27FC236}">
                <a16:creationId xmlns:a16="http://schemas.microsoft.com/office/drawing/2014/main" id="{21540580-3845-4C20-9385-8AAB39C90D01}"/>
              </a:ext>
            </a:extLst>
          </p:cNvPr>
          <p:cNvSpPr/>
          <p:nvPr/>
        </p:nvSpPr>
        <p:spPr>
          <a:xfrm>
            <a:off x="2114288" y="1265970"/>
            <a:ext cx="4418963"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24" name="矩形 23">
            <a:extLst>
              <a:ext uri="{FF2B5EF4-FFF2-40B4-BE49-F238E27FC236}">
                <a16:creationId xmlns:a16="http://schemas.microsoft.com/office/drawing/2014/main" id="{3C80B2B5-C4FD-4B2E-B5A1-34DD722EB1F2}"/>
              </a:ext>
            </a:extLst>
          </p:cNvPr>
          <p:cNvSpPr/>
          <p:nvPr/>
        </p:nvSpPr>
        <p:spPr>
          <a:xfrm>
            <a:off x="285481" y="1846682"/>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一次</a:t>
            </a:r>
            <a:r>
              <a:rPr lang="en-US" altLang="zh-CN" sz="1600" dirty="0">
                <a:solidFill>
                  <a:schemeClr val="tx1"/>
                </a:solidFill>
                <a:latin typeface="微软雅黑" panose="020B0503020204020204" pitchFamily="34" charset="-122"/>
                <a:ea typeface="微软雅黑" panose="020B0503020204020204" pitchFamily="34" charset="-122"/>
              </a:rPr>
              <a:t>Bug</a:t>
            </a:r>
            <a:r>
              <a:rPr lang="zh-CN" altLang="en-US" sz="1600" dirty="0">
                <a:solidFill>
                  <a:schemeClr val="tx1"/>
                </a:solidFill>
                <a:latin typeface="微软雅黑" panose="020B0503020204020204" pitchFamily="34" charset="-122"/>
                <a:ea typeface="微软雅黑" panose="020B0503020204020204" pitchFamily="34" charset="-122"/>
              </a:rPr>
              <a:t>修正</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26" name="矩形 25">
            <a:extLst>
              <a:ext uri="{FF2B5EF4-FFF2-40B4-BE49-F238E27FC236}">
                <a16:creationId xmlns:a16="http://schemas.microsoft.com/office/drawing/2014/main" id="{95A9E4E1-4514-4101-BFC7-F39A7FAE807C}"/>
              </a:ext>
            </a:extLst>
          </p:cNvPr>
          <p:cNvSpPr/>
          <p:nvPr/>
        </p:nvSpPr>
        <p:spPr>
          <a:xfrm>
            <a:off x="295443" y="2441885"/>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1" dirty="0">
                <a:solidFill>
                  <a:srgbClr val="FF0000"/>
                </a:solidFill>
                <a:latin typeface="微软雅黑" panose="020B0503020204020204" pitchFamily="34" charset="-122"/>
                <a:ea typeface="微软雅黑" panose="020B0503020204020204" pitchFamily="34" charset="-122"/>
              </a:rPr>
              <a:t>*</a:t>
            </a:r>
            <a:r>
              <a:rPr lang="en-US" altLang="zh-CN" sz="1100" b="1" dirty="0">
                <a:solidFill>
                  <a:srgbClr val="FF0000"/>
                </a:solidFill>
                <a:latin typeface="微软雅黑" panose="020B0503020204020204" pitchFamily="34" charset="-122"/>
                <a:ea typeface="微软雅黑" panose="020B0503020204020204" pitchFamily="34" charset="-122"/>
              </a:rPr>
              <a:t>1</a:t>
            </a:r>
            <a:r>
              <a:rPr lang="zh-CN" altLang="en-US" sz="1600" dirty="0">
                <a:solidFill>
                  <a:schemeClr val="tx1"/>
                </a:solidFill>
                <a:latin typeface="微软雅黑" panose="020B0503020204020204" pitchFamily="34" charset="-122"/>
                <a:ea typeface="微软雅黑" panose="020B0503020204020204" pitchFamily="34" charset="-122"/>
              </a:rPr>
              <a:t>一卡通接口后续</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27" name="箭头: 五边形 26">
            <a:extLst>
              <a:ext uri="{FF2B5EF4-FFF2-40B4-BE49-F238E27FC236}">
                <a16:creationId xmlns:a16="http://schemas.microsoft.com/office/drawing/2014/main" id="{AC21A23D-292F-4533-B10A-DAC6AEE86078}"/>
              </a:ext>
            </a:extLst>
          </p:cNvPr>
          <p:cNvSpPr/>
          <p:nvPr/>
        </p:nvSpPr>
        <p:spPr>
          <a:xfrm>
            <a:off x="5070577" y="2453468"/>
            <a:ext cx="3705555"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28" name="矩形 27">
            <a:extLst>
              <a:ext uri="{FF2B5EF4-FFF2-40B4-BE49-F238E27FC236}">
                <a16:creationId xmlns:a16="http://schemas.microsoft.com/office/drawing/2014/main" id="{73E325FD-4DEB-4362-9D88-EAE54F3E6AEC}"/>
              </a:ext>
            </a:extLst>
          </p:cNvPr>
          <p:cNvSpPr/>
          <p:nvPr/>
        </p:nvSpPr>
        <p:spPr>
          <a:xfrm>
            <a:off x="295443" y="2962230"/>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1" dirty="0">
                <a:solidFill>
                  <a:srgbClr val="FF0000"/>
                </a:solidFill>
                <a:latin typeface="微软雅黑" panose="020B0503020204020204" pitchFamily="34" charset="-122"/>
                <a:ea typeface="微软雅黑" panose="020B0503020204020204" pitchFamily="34" charset="-122"/>
              </a:rPr>
              <a:t>*</a:t>
            </a:r>
            <a:r>
              <a:rPr lang="en-US" altLang="zh-CN" sz="1100" b="1" dirty="0">
                <a:solidFill>
                  <a:srgbClr val="FF0000"/>
                </a:solidFill>
                <a:latin typeface="微软雅黑" panose="020B0503020204020204" pitchFamily="34" charset="-122"/>
                <a:ea typeface="微软雅黑" panose="020B0503020204020204" pitchFamily="34" charset="-122"/>
              </a:rPr>
              <a:t>2</a:t>
            </a:r>
            <a:r>
              <a:rPr lang="zh-CN" altLang="en-US" sz="1600" dirty="0">
                <a:solidFill>
                  <a:schemeClr val="tx1"/>
                </a:solidFill>
                <a:latin typeface="微软雅黑" panose="020B0503020204020204" pitchFamily="34" charset="-122"/>
                <a:ea typeface="微软雅黑" panose="020B0503020204020204" pitchFamily="34" charset="-122"/>
              </a:rPr>
              <a:t>一卡通接口后续</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29" name="箭头: 五边形 28">
            <a:extLst>
              <a:ext uri="{FF2B5EF4-FFF2-40B4-BE49-F238E27FC236}">
                <a16:creationId xmlns:a16="http://schemas.microsoft.com/office/drawing/2014/main" id="{F09CA6BC-196B-4CE3-854A-40CA82D417EB}"/>
              </a:ext>
            </a:extLst>
          </p:cNvPr>
          <p:cNvSpPr/>
          <p:nvPr/>
        </p:nvSpPr>
        <p:spPr>
          <a:xfrm>
            <a:off x="5813602" y="3047217"/>
            <a:ext cx="2927875"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30" name="矩形 29">
            <a:extLst>
              <a:ext uri="{FF2B5EF4-FFF2-40B4-BE49-F238E27FC236}">
                <a16:creationId xmlns:a16="http://schemas.microsoft.com/office/drawing/2014/main" id="{53DAB0E3-7C17-4632-96B7-5CC085F15723}"/>
              </a:ext>
            </a:extLst>
          </p:cNvPr>
          <p:cNvSpPr/>
          <p:nvPr/>
        </p:nvSpPr>
        <p:spPr>
          <a:xfrm>
            <a:off x="295442" y="3482573"/>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系统试运行</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31" name="箭头: 五边形 30">
            <a:extLst>
              <a:ext uri="{FF2B5EF4-FFF2-40B4-BE49-F238E27FC236}">
                <a16:creationId xmlns:a16="http://schemas.microsoft.com/office/drawing/2014/main" id="{710B65A1-D944-434E-BCE4-65754FFF1440}"/>
              </a:ext>
            </a:extLst>
          </p:cNvPr>
          <p:cNvSpPr/>
          <p:nvPr/>
        </p:nvSpPr>
        <p:spPr>
          <a:xfrm>
            <a:off x="8778868" y="3482573"/>
            <a:ext cx="2938726"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68" name="箭头: 五边形 67">
            <a:extLst>
              <a:ext uri="{FF2B5EF4-FFF2-40B4-BE49-F238E27FC236}">
                <a16:creationId xmlns:a16="http://schemas.microsoft.com/office/drawing/2014/main" id="{D73262DE-B8B0-45A6-BEA8-4017F09AC86A}"/>
              </a:ext>
            </a:extLst>
          </p:cNvPr>
          <p:cNvSpPr/>
          <p:nvPr/>
        </p:nvSpPr>
        <p:spPr>
          <a:xfrm>
            <a:off x="2843988" y="1859719"/>
            <a:ext cx="3710960"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69" name="矩形 68">
            <a:extLst>
              <a:ext uri="{FF2B5EF4-FFF2-40B4-BE49-F238E27FC236}">
                <a16:creationId xmlns:a16="http://schemas.microsoft.com/office/drawing/2014/main" id="{4177EAF1-E331-465C-AD1C-CA0B96E99576}"/>
              </a:ext>
            </a:extLst>
          </p:cNvPr>
          <p:cNvSpPr/>
          <p:nvPr/>
        </p:nvSpPr>
        <p:spPr>
          <a:xfrm>
            <a:off x="294290" y="4034100"/>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二次</a:t>
            </a:r>
            <a:r>
              <a:rPr lang="en-US" altLang="zh-CN" sz="1600" dirty="0">
                <a:solidFill>
                  <a:schemeClr val="tx1"/>
                </a:solidFill>
                <a:latin typeface="微软雅黑" panose="020B0503020204020204" pitchFamily="34" charset="-122"/>
                <a:ea typeface="微软雅黑" panose="020B0503020204020204" pitchFamily="34" charset="-122"/>
              </a:rPr>
              <a:t>Bug</a:t>
            </a:r>
            <a:r>
              <a:rPr lang="zh-CN" altLang="en-US" sz="1600" dirty="0">
                <a:solidFill>
                  <a:schemeClr val="tx1"/>
                </a:solidFill>
                <a:latin typeface="微软雅黑" panose="020B0503020204020204" pitchFamily="34" charset="-122"/>
                <a:ea typeface="微软雅黑" panose="020B0503020204020204" pitchFamily="34" charset="-122"/>
              </a:rPr>
              <a:t>修正</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70" name="矩形 69">
            <a:extLst>
              <a:ext uri="{FF2B5EF4-FFF2-40B4-BE49-F238E27FC236}">
                <a16:creationId xmlns:a16="http://schemas.microsoft.com/office/drawing/2014/main" id="{4D58DB11-5A2C-43D6-A6AB-FA3F7568CC2B}"/>
              </a:ext>
            </a:extLst>
          </p:cNvPr>
          <p:cNvSpPr/>
          <p:nvPr/>
        </p:nvSpPr>
        <p:spPr>
          <a:xfrm>
            <a:off x="11015124" y="1011235"/>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03/23</a:t>
            </a:r>
            <a:endParaRPr lang="zh-CN" altLang="en-US" sz="900" dirty="0"/>
          </a:p>
        </p:txBody>
      </p:sp>
      <p:cxnSp>
        <p:nvCxnSpPr>
          <p:cNvPr id="71" name="直接连接符 70">
            <a:extLst>
              <a:ext uri="{FF2B5EF4-FFF2-40B4-BE49-F238E27FC236}">
                <a16:creationId xmlns:a16="http://schemas.microsoft.com/office/drawing/2014/main" id="{4A1968B3-CD43-44BC-90E2-F9717AE953B2}"/>
              </a:ext>
            </a:extLst>
          </p:cNvPr>
          <p:cNvCxnSpPr>
            <a:cxnSpLocks/>
          </p:cNvCxnSpPr>
          <p:nvPr/>
        </p:nvCxnSpPr>
        <p:spPr>
          <a:xfrm flipH="1">
            <a:off x="11728069" y="1191611"/>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72" name="箭头: 五边形 71">
            <a:extLst>
              <a:ext uri="{FF2B5EF4-FFF2-40B4-BE49-F238E27FC236}">
                <a16:creationId xmlns:a16="http://schemas.microsoft.com/office/drawing/2014/main" id="{89B53831-1C68-489D-BB10-38F1686AAB3B}"/>
              </a:ext>
            </a:extLst>
          </p:cNvPr>
          <p:cNvSpPr/>
          <p:nvPr/>
        </p:nvSpPr>
        <p:spPr>
          <a:xfrm>
            <a:off x="10228290" y="4034100"/>
            <a:ext cx="1629151"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73" name="矩形 72">
            <a:extLst>
              <a:ext uri="{FF2B5EF4-FFF2-40B4-BE49-F238E27FC236}">
                <a16:creationId xmlns:a16="http://schemas.microsoft.com/office/drawing/2014/main" id="{6387FF40-2D8B-4933-9A4B-9CD782F5C36B}"/>
              </a:ext>
            </a:extLst>
          </p:cNvPr>
          <p:cNvSpPr/>
          <p:nvPr/>
        </p:nvSpPr>
        <p:spPr>
          <a:xfrm>
            <a:off x="227623" y="6038428"/>
            <a:ext cx="11559671" cy="672444"/>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solidFill>
                  <a:srgbClr val="FF0000"/>
                </a:solidFill>
                <a:latin typeface="微软雅黑" panose="020B0503020204020204" pitchFamily="34" charset="-122"/>
                <a:ea typeface="微软雅黑" panose="020B0503020204020204" pitchFamily="34" charset="-122"/>
              </a:rPr>
              <a:t>*</a:t>
            </a:r>
            <a:r>
              <a:rPr lang="en-US" altLang="zh-CN" b="1" dirty="0">
                <a:solidFill>
                  <a:srgbClr val="FF0000"/>
                </a:solidFill>
                <a:latin typeface="微软雅黑" panose="020B0503020204020204" pitchFamily="34" charset="-122"/>
                <a:ea typeface="微软雅黑" panose="020B0503020204020204" pitchFamily="34" charset="-122"/>
              </a:rPr>
              <a:t>1</a:t>
            </a:r>
            <a:r>
              <a:rPr lang="zh-CN" altLang="en-US" dirty="0">
                <a:solidFill>
                  <a:schemeClr val="tx1"/>
                </a:solidFill>
                <a:latin typeface="微软雅黑" panose="020B0503020204020204" pitchFamily="34" charset="-122"/>
                <a:ea typeface="微软雅黑" panose="020B0503020204020204" pitchFamily="34" charset="-122"/>
              </a:rPr>
              <a:t>一卡通接口后续</a:t>
            </a:r>
            <a:r>
              <a:rPr lang="en-US" altLang="zh-CN" dirty="0">
                <a:solidFill>
                  <a:schemeClr val="tx1"/>
                </a:solidFill>
                <a:latin typeface="微软雅黑" panose="020B0503020204020204" pitchFamily="34" charset="-122"/>
                <a:ea typeface="微软雅黑" panose="020B0503020204020204" pitchFamily="34" charset="-122"/>
              </a:rPr>
              <a:t>:</a:t>
            </a:r>
            <a:r>
              <a:rPr lang="zh-CN" altLang="en-US" dirty="0">
                <a:solidFill>
                  <a:schemeClr val="tx1"/>
                </a:solidFill>
                <a:latin typeface="微软雅黑" panose="020B0503020204020204" pitchFamily="34" charset="-122"/>
                <a:ea typeface="微软雅黑" panose="020B0503020204020204" pitchFamily="34" charset="-122"/>
              </a:rPr>
              <a:t>除充值消费接口以外的所有相关功能</a:t>
            </a:r>
            <a:endParaRPr lang="en-US" altLang="zh-CN" dirty="0">
              <a:solidFill>
                <a:schemeClr val="tx1"/>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a:t>
            </a:r>
            <a:r>
              <a:rPr lang="en-US" altLang="zh-CN" b="1" dirty="0">
                <a:solidFill>
                  <a:srgbClr val="FF0000"/>
                </a:solidFill>
                <a:latin typeface="微软雅黑" panose="020B0503020204020204" pitchFamily="34" charset="-122"/>
                <a:ea typeface="微软雅黑" panose="020B0503020204020204" pitchFamily="34" charset="-122"/>
              </a:rPr>
              <a:t>2</a:t>
            </a:r>
            <a:r>
              <a:rPr lang="zh-CN" altLang="en-US" dirty="0">
                <a:solidFill>
                  <a:schemeClr val="tx1"/>
                </a:solidFill>
                <a:latin typeface="微软雅黑" panose="020B0503020204020204" pitchFamily="34" charset="-122"/>
                <a:ea typeface="微软雅黑" panose="020B0503020204020204" pitchFamily="34" charset="-122"/>
              </a:rPr>
              <a:t>一卡通接口后续</a:t>
            </a:r>
            <a:r>
              <a:rPr lang="en-US" altLang="zh-CN" dirty="0">
                <a:solidFill>
                  <a:schemeClr val="tx1"/>
                </a:solidFill>
                <a:latin typeface="微软雅黑" panose="020B0503020204020204" pitchFamily="34" charset="-122"/>
                <a:ea typeface="微软雅黑" panose="020B0503020204020204" pitchFamily="34" charset="-122"/>
              </a:rPr>
              <a:t>:</a:t>
            </a:r>
            <a:r>
              <a:rPr lang="zh-CN" altLang="en-US" dirty="0">
                <a:solidFill>
                  <a:schemeClr val="tx1"/>
                </a:solidFill>
                <a:latin typeface="微软雅黑" panose="020B0503020204020204" pitchFamily="34" charset="-122"/>
                <a:ea typeface="微软雅黑" panose="020B0503020204020204" pitchFamily="34" charset="-122"/>
              </a:rPr>
              <a:t>充值消费接口相关功能</a:t>
            </a:r>
            <a:endParaRPr lang="en-US" altLang="zh-CN" dirty="0">
              <a:solidFill>
                <a:schemeClr val="tx1"/>
              </a:solidFill>
              <a:latin typeface="微软雅黑" panose="020B0503020204020204" pitchFamily="34" charset="-122"/>
              <a:ea typeface="微软雅黑" panose="020B0503020204020204" pitchFamily="34" charset="-122"/>
            </a:endParaRPr>
          </a:p>
          <a:p>
            <a:endParaRPr lang="zh-CN" altLang="en-US" dirty="0">
              <a:solidFill>
                <a:schemeClr val="tx1"/>
              </a:solidFill>
              <a:latin typeface="微软雅黑" panose="020B0503020204020204" pitchFamily="34" charset="-122"/>
              <a:ea typeface="微软雅黑" panose="020B0503020204020204" pitchFamily="34" charset="-122"/>
            </a:endParaRPr>
          </a:p>
        </p:txBody>
      </p:sp>
      <p:cxnSp>
        <p:nvCxnSpPr>
          <p:cNvPr id="21" name="直接连接符 20">
            <a:extLst>
              <a:ext uri="{FF2B5EF4-FFF2-40B4-BE49-F238E27FC236}">
                <a16:creationId xmlns:a16="http://schemas.microsoft.com/office/drawing/2014/main" id="{EB0E7B2D-DFEE-492D-8387-F917C4AF16A8}"/>
              </a:ext>
            </a:extLst>
          </p:cNvPr>
          <p:cNvCxnSpPr>
            <a:cxnSpLocks/>
          </p:cNvCxnSpPr>
          <p:nvPr/>
        </p:nvCxnSpPr>
        <p:spPr>
          <a:xfrm flipV="1">
            <a:off x="4526024" y="1170500"/>
            <a:ext cx="12694" cy="3924962"/>
          </a:xfrm>
          <a:prstGeom prst="line">
            <a:avLst/>
          </a:prstGeom>
          <a:ln w="19050">
            <a:solidFill>
              <a:srgbClr val="FF0000"/>
            </a:solidFill>
            <a:headEnd type="arrow"/>
          </a:ln>
        </p:spPr>
        <p:style>
          <a:lnRef idx="1">
            <a:schemeClr val="accent1"/>
          </a:lnRef>
          <a:fillRef idx="0">
            <a:schemeClr val="accent1"/>
          </a:fillRef>
          <a:effectRef idx="0">
            <a:schemeClr val="accent1"/>
          </a:effectRef>
          <a:fontRef idx="minor">
            <a:schemeClr val="tx1"/>
          </a:fontRef>
        </p:style>
      </p:cxnSp>
      <p:cxnSp>
        <p:nvCxnSpPr>
          <p:cNvPr id="45" name="直接连接符 44">
            <a:extLst/>
          </p:cNvPr>
          <p:cNvCxnSpPr/>
          <p:nvPr/>
        </p:nvCxnSpPr>
        <p:spPr>
          <a:xfrm>
            <a:off x="8776132" y="1191611"/>
            <a:ext cx="0" cy="4750219"/>
          </a:xfrm>
          <a:prstGeom prst="line">
            <a:avLst/>
          </a:prstGeom>
          <a:ln w="19050">
            <a:solidFill>
              <a:srgbClr val="FF0000"/>
            </a:solidFill>
            <a:prstDash val="dashDot"/>
          </a:ln>
        </p:spPr>
        <p:style>
          <a:lnRef idx="1">
            <a:schemeClr val="accent1"/>
          </a:lnRef>
          <a:fillRef idx="0">
            <a:schemeClr val="accent1"/>
          </a:fillRef>
          <a:effectRef idx="0">
            <a:schemeClr val="accent1"/>
          </a:effectRef>
          <a:fontRef idx="minor">
            <a:schemeClr val="tx1"/>
          </a:fontRef>
        </p:style>
      </p:cxnSp>
      <p:sp>
        <p:nvSpPr>
          <p:cNvPr id="46" name="五角星 39"/>
          <p:cNvSpPr/>
          <p:nvPr/>
        </p:nvSpPr>
        <p:spPr>
          <a:xfrm>
            <a:off x="8566690" y="1478093"/>
            <a:ext cx="378286" cy="335928"/>
          </a:xfrm>
          <a:prstGeom prst="star5">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p:cNvSpPr txBox="1"/>
          <p:nvPr/>
        </p:nvSpPr>
        <p:spPr>
          <a:xfrm>
            <a:off x="8905743" y="1482526"/>
            <a:ext cx="1127232" cy="430887"/>
          </a:xfrm>
          <a:prstGeom prst="rect">
            <a:avLst/>
          </a:prstGeom>
          <a:noFill/>
        </p:spPr>
        <p:txBody>
          <a:bodyPr wrap="none" rtlCol="0">
            <a:spAutoFit/>
          </a:bodyPr>
          <a:lstStyle/>
          <a:p>
            <a:r>
              <a:rPr lang="en-US" altLang="zh-CN" sz="1100" b="1" dirty="0">
                <a:solidFill>
                  <a:srgbClr val="FF0000"/>
                </a:solidFill>
                <a:latin typeface="微软雅黑" panose="020B0503020204020204" pitchFamily="34" charset="-122"/>
                <a:ea typeface="微软雅黑" panose="020B0503020204020204" pitchFamily="34" charset="-122"/>
              </a:rPr>
              <a:t>2018</a:t>
            </a:r>
            <a:r>
              <a:rPr lang="zh-CN" altLang="en-US" sz="1100" b="1" dirty="0">
                <a:solidFill>
                  <a:srgbClr val="FF0000"/>
                </a:solidFill>
                <a:latin typeface="微软雅黑" panose="020B0503020204020204" pitchFamily="34" charset="-122"/>
                <a:ea typeface="微软雅黑" panose="020B0503020204020204" pitchFamily="34" charset="-122"/>
              </a:rPr>
              <a:t>年</a:t>
            </a:r>
            <a:r>
              <a:rPr lang="en-US" altLang="zh-CN" sz="1100" b="1" dirty="0">
                <a:solidFill>
                  <a:srgbClr val="FF0000"/>
                </a:solidFill>
                <a:latin typeface="微软雅黑" panose="020B0503020204020204" pitchFamily="34" charset="-122"/>
                <a:ea typeface="微软雅黑" panose="020B0503020204020204" pitchFamily="34" charset="-122"/>
              </a:rPr>
              <a:t>3</a:t>
            </a:r>
            <a:r>
              <a:rPr lang="zh-CN" altLang="en-US" sz="1100" b="1" dirty="0">
                <a:solidFill>
                  <a:srgbClr val="FF0000"/>
                </a:solidFill>
                <a:latin typeface="微软雅黑" panose="020B0503020204020204" pitchFamily="34" charset="-122"/>
                <a:ea typeface="微软雅黑" panose="020B0503020204020204" pitchFamily="34" charset="-122"/>
              </a:rPr>
              <a:t>月</a:t>
            </a:r>
            <a:r>
              <a:rPr lang="en-US" altLang="zh-CN" sz="1100" b="1" dirty="0">
                <a:solidFill>
                  <a:srgbClr val="FF0000"/>
                </a:solidFill>
                <a:latin typeface="微软雅黑" panose="020B0503020204020204" pitchFamily="34" charset="-122"/>
                <a:ea typeface="微软雅黑" panose="020B0503020204020204" pitchFamily="34" charset="-122"/>
              </a:rPr>
              <a:t>2</a:t>
            </a:r>
            <a:r>
              <a:rPr lang="zh-CN" altLang="en-US" sz="1100" b="1" dirty="0">
                <a:solidFill>
                  <a:srgbClr val="FF0000"/>
                </a:solidFill>
                <a:latin typeface="微软雅黑" panose="020B0503020204020204" pitchFamily="34" charset="-122"/>
                <a:ea typeface="微软雅黑" panose="020B0503020204020204" pitchFamily="34" charset="-122"/>
              </a:rPr>
              <a:t>日</a:t>
            </a:r>
            <a:endParaRPr lang="en-US" altLang="zh-CN" sz="1100" b="1" dirty="0">
              <a:solidFill>
                <a:srgbClr val="FF0000"/>
              </a:solidFill>
              <a:latin typeface="微软雅黑" panose="020B0503020204020204" pitchFamily="34" charset="-122"/>
              <a:ea typeface="微软雅黑" panose="020B0503020204020204" pitchFamily="34" charset="-122"/>
            </a:endParaRPr>
          </a:p>
          <a:p>
            <a:r>
              <a:rPr lang="zh-CN" altLang="en-US" sz="1100" b="1" dirty="0">
                <a:solidFill>
                  <a:srgbClr val="FF0000"/>
                </a:solidFill>
                <a:latin typeface="微软雅黑" panose="020B0503020204020204" pitchFamily="34" charset="-122"/>
                <a:ea typeface="微软雅黑" panose="020B0503020204020204" pitchFamily="34" charset="-122"/>
              </a:rPr>
              <a:t>上线切换</a:t>
            </a:r>
          </a:p>
        </p:txBody>
      </p:sp>
    </p:spTree>
    <p:extLst>
      <p:ext uri="{BB962C8B-B14F-4D97-AF65-F5344CB8AC3E}">
        <p14:creationId xmlns:p14="http://schemas.microsoft.com/office/powerpoint/2010/main" val="3859893934"/>
      </p:ext>
    </p:extLst>
  </p:cSld>
  <p:clrMapOvr>
    <a:masterClrMapping/>
  </p:clrMapOvr>
  <mc:AlternateContent xmlns:mc="http://schemas.openxmlformats.org/markup-compatibility/2006" xmlns:p14="http://schemas.microsoft.com/office/powerpoint/2010/main">
    <mc:Choice Requires="p14">
      <p:transition spd="slow" p14:dur="1500">
        <p:fad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b="1" dirty="0" smtClean="0"/>
              <a:t>丽泽项目</a:t>
            </a:r>
            <a:r>
              <a:rPr lang="zh-CN" altLang="en-US" b="1" dirty="0"/>
              <a:t>本周状态评估</a:t>
            </a:r>
          </a:p>
        </p:txBody>
      </p:sp>
      <p:grpSp>
        <p:nvGrpSpPr>
          <p:cNvPr id="77" name="Group 53"/>
          <p:cNvGrpSpPr>
            <a:grpSpLocks/>
          </p:cNvGrpSpPr>
          <p:nvPr/>
        </p:nvGrpSpPr>
        <p:grpSpPr bwMode="auto">
          <a:xfrm rot="16200000">
            <a:off x="10513069" y="1843409"/>
            <a:ext cx="216000" cy="468000"/>
            <a:chOff x="2204" y="2499"/>
            <a:chExt cx="384" cy="872"/>
          </a:xfrm>
          <a:scene3d>
            <a:camera prst="orthographicFront">
              <a:rot lat="0" lon="0" rev="5400000"/>
            </a:camera>
            <a:lightRig rig="threePt" dir="t"/>
          </a:scene3d>
        </p:grpSpPr>
        <p:sp>
          <p:nvSpPr>
            <p:cNvPr id="78" name="große_box"/>
            <p:cNvSpPr>
              <a:spLocks noChangeArrowheads="1"/>
            </p:cNvSpPr>
            <p:nvPr/>
          </p:nvSpPr>
          <p:spPr bwMode="auto">
            <a:xfrm>
              <a:off x="2204" y="2499"/>
              <a:ext cx="384" cy="872"/>
            </a:xfrm>
            <a:prstGeom prst="roundRect">
              <a:avLst>
                <a:gd name="adj" fmla="val 9380"/>
              </a:avLst>
            </a:prstGeom>
            <a:solidFill>
              <a:srgbClr val="B2B2B2"/>
            </a:soli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79" name="erster_kreis"/>
            <p:cNvSpPr>
              <a:spLocks noChangeArrowheads="1"/>
            </p:cNvSpPr>
            <p:nvPr/>
          </p:nvSpPr>
          <p:spPr bwMode="auto">
            <a:xfrm>
              <a:off x="2276" y="2544"/>
              <a:ext cx="240" cy="240"/>
            </a:xfrm>
            <a:prstGeom prst="ellipse">
              <a:avLst/>
            </a:prstGeom>
            <a:gradFill rotWithShape="0">
              <a:gsLst>
                <a:gs pos="0">
                  <a:srgbClr val="D0D0D0"/>
                </a:gs>
                <a:gs pos="100000">
                  <a:srgbClr val="C0C0C0"/>
                </a:gs>
              </a:gsLst>
              <a:path path="shape">
                <a:fillToRect l="50000" t="50000" r="50000" b="50000"/>
              </a:path>
            </a:gra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80" name="zweiter_kreis"/>
            <p:cNvSpPr>
              <a:spLocks noChangeArrowheads="1"/>
            </p:cNvSpPr>
            <p:nvPr/>
          </p:nvSpPr>
          <p:spPr bwMode="auto">
            <a:xfrm>
              <a:off x="2276" y="2814"/>
              <a:ext cx="240" cy="240"/>
            </a:xfrm>
            <a:prstGeom prst="ellipse">
              <a:avLst/>
            </a:prstGeom>
            <a:gradFill rotWithShape="0">
              <a:gsLst>
                <a:gs pos="0">
                  <a:srgbClr val="F4B942"/>
                </a:gs>
                <a:gs pos="100000">
                  <a:srgbClr val="F0A000"/>
                </a:gs>
              </a:gsLst>
              <a:path path="shape">
                <a:fillToRect l="50000" t="50000" r="50000" b="50000"/>
              </a:path>
            </a:gra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81" name="dritter_kreis"/>
            <p:cNvSpPr>
              <a:spLocks noChangeArrowheads="1"/>
            </p:cNvSpPr>
            <p:nvPr/>
          </p:nvSpPr>
          <p:spPr bwMode="auto">
            <a:xfrm>
              <a:off x="2276" y="3085"/>
              <a:ext cx="240" cy="240"/>
            </a:xfrm>
            <a:prstGeom prst="ellipse">
              <a:avLst/>
            </a:prstGeom>
            <a:solidFill>
              <a:srgbClr val="C0C0C0"/>
            </a:soli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grpSp>
      <p:grpSp>
        <p:nvGrpSpPr>
          <p:cNvPr id="82" name="Group 53"/>
          <p:cNvGrpSpPr>
            <a:grpSpLocks/>
          </p:cNvGrpSpPr>
          <p:nvPr/>
        </p:nvGrpSpPr>
        <p:grpSpPr bwMode="auto">
          <a:xfrm rot="16200000">
            <a:off x="10891977" y="1837113"/>
            <a:ext cx="216000" cy="468000"/>
            <a:chOff x="2204" y="2499"/>
            <a:chExt cx="384" cy="872"/>
          </a:xfrm>
          <a:scene3d>
            <a:camera prst="orthographicFront">
              <a:rot lat="0" lon="0" rev="16200000"/>
            </a:camera>
            <a:lightRig rig="threePt" dir="t"/>
          </a:scene3d>
        </p:grpSpPr>
        <p:sp>
          <p:nvSpPr>
            <p:cNvPr id="83" name="große_box"/>
            <p:cNvSpPr>
              <a:spLocks noChangeArrowheads="1"/>
            </p:cNvSpPr>
            <p:nvPr/>
          </p:nvSpPr>
          <p:spPr bwMode="auto">
            <a:xfrm>
              <a:off x="2204" y="2499"/>
              <a:ext cx="384" cy="872"/>
            </a:xfrm>
            <a:prstGeom prst="roundRect">
              <a:avLst>
                <a:gd name="adj" fmla="val 9380"/>
              </a:avLst>
            </a:prstGeom>
            <a:solidFill>
              <a:srgbClr val="B2B2B2"/>
            </a:soli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84" name="erster_kreis"/>
            <p:cNvSpPr>
              <a:spLocks noChangeArrowheads="1"/>
            </p:cNvSpPr>
            <p:nvPr/>
          </p:nvSpPr>
          <p:spPr bwMode="auto">
            <a:xfrm>
              <a:off x="2276" y="2544"/>
              <a:ext cx="240" cy="240"/>
            </a:xfrm>
            <a:prstGeom prst="ellipse">
              <a:avLst/>
            </a:prstGeom>
            <a:gradFill rotWithShape="0">
              <a:gsLst>
                <a:gs pos="0">
                  <a:srgbClr val="D0D0D0"/>
                </a:gs>
                <a:gs pos="100000">
                  <a:srgbClr val="C0C0C0"/>
                </a:gs>
              </a:gsLst>
              <a:path path="shape">
                <a:fillToRect l="50000" t="50000" r="50000" b="50000"/>
              </a:path>
            </a:gra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85" name="zweiter_kreis"/>
            <p:cNvSpPr>
              <a:spLocks noChangeArrowheads="1"/>
            </p:cNvSpPr>
            <p:nvPr/>
          </p:nvSpPr>
          <p:spPr bwMode="auto">
            <a:xfrm>
              <a:off x="2276" y="2814"/>
              <a:ext cx="240" cy="240"/>
            </a:xfrm>
            <a:prstGeom prst="ellipse">
              <a:avLst/>
            </a:prstGeom>
            <a:solidFill>
              <a:srgbClr val="C0C0C0"/>
            </a:solidFill>
            <a:ln w="9525">
              <a:solidFill>
                <a:srgbClr val="FFFFFF"/>
              </a:solidFill>
              <a:round/>
              <a:headEnd/>
              <a:tailEnd/>
            </a:ln>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ndParaRPr>
            </a:p>
          </p:txBody>
        </p:sp>
        <p:sp>
          <p:nvSpPr>
            <p:cNvPr id="86" name="dritter_kreis"/>
            <p:cNvSpPr>
              <a:spLocks noChangeArrowheads="1"/>
            </p:cNvSpPr>
            <p:nvPr/>
          </p:nvSpPr>
          <p:spPr bwMode="auto">
            <a:xfrm>
              <a:off x="2276" y="3085"/>
              <a:ext cx="240" cy="240"/>
            </a:xfrm>
            <a:prstGeom prst="ellipse">
              <a:avLst/>
            </a:prstGeom>
            <a:gradFill>
              <a:gsLst>
                <a:gs pos="0">
                  <a:srgbClr val="FF0000"/>
                </a:gs>
                <a:gs pos="100000">
                  <a:srgbClr val="FF0000"/>
                </a:gs>
              </a:gsLst>
              <a:path path="shape">
                <a:fillToRect l="50000" t="50000" r="50000" b="50000"/>
              </a:path>
            </a:gra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grpSp>
      <p:grpSp>
        <p:nvGrpSpPr>
          <p:cNvPr id="87" name="Group 53"/>
          <p:cNvGrpSpPr>
            <a:grpSpLocks/>
          </p:cNvGrpSpPr>
          <p:nvPr/>
        </p:nvGrpSpPr>
        <p:grpSpPr bwMode="auto">
          <a:xfrm rot="16200000">
            <a:off x="10121623" y="1849707"/>
            <a:ext cx="216000" cy="468000"/>
            <a:chOff x="2204" y="2499"/>
            <a:chExt cx="384" cy="872"/>
          </a:xfrm>
          <a:scene3d>
            <a:camera prst="orthographicFront">
              <a:rot lat="0" lon="0" rev="16200000"/>
            </a:camera>
            <a:lightRig rig="threePt" dir="t"/>
          </a:scene3d>
        </p:grpSpPr>
        <p:sp>
          <p:nvSpPr>
            <p:cNvPr id="88" name="große_box"/>
            <p:cNvSpPr>
              <a:spLocks noChangeArrowheads="1"/>
            </p:cNvSpPr>
            <p:nvPr/>
          </p:nvSpPr>
          <p:spPr bwMode="auto">
            <a:xfrm>
              <a:off x="2204" y="2499"/>
              <a:ext cx="384" cy="872"/>
            </a:xfrm>
            <a:prstGeom prst="roundRect">
              <a:avLst>
                <a:gd name="adj" fmla="val 9380"/>
              </a:avLst>
            </a:prstGeom>
            <a:solidFill>
              <a:srgbClr val="B2B2B2"/>
            </a:soli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89" name="erster_kreis"/>
            <p:cNvSpPr>
              <a:spLocks noChangeArrowheads="1"/>
            </p:cNvSpPr>
            <p:nvPr/>
          </p:nvSpPr>
          <p:spPr bwMode="auto">
            <a:xfrm>
              <a:off x="2276" y="2544"/>
              <a:ext cx="240" cy="240"/>
            </a:xfrm>
            <a:prstGeom prst="ellipse">
              <a:avLst/>
            </a:prstGeom>
            <a:gradFill rotWithShape="0">
              <a:gsLst>
                <a:gs pos="0">
                  <a:srgbClr val="00B050"/>
                </a:gs>
                <a:gs pos="100000">
                  <a:srgbClr val="00B050"/>
                </a:gs>
              </a:gsLst>
              <a:path path="shape">
                <a:fillToRect l="50000" t="50000" r="50000" b="50000"/>
              </a:path>
            </a:gra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90" name="zweiter_kreis"/>
            <p:cNvSpPr>
              <a:spLocks noChangeArrowheads="1"/>
            </p:cNvSpPr>
            <p:nvPr/>
          </p:nvSpPr>
          <p:spPr bwMode="auto">
            <a:xfrm>
              <a:off x="2276" y="2814"/>
              <a:ext cx="240" cy="240"/>
            </a:xfrm>
            <a:prstGeom prst="ellipse">
              <a:avLst/>
            </a:prstGeom>
            <a:solidFill>
              <a:srgbClr val="C0C0C0"/>
            </a:solidFill>
            <a:ln w="9525">
              <a:solidFill>
                <a:srgbClr val="FFFFFF"/>
              </a:solidFill>
              <a:round/>
              <a:headEnd/>
              <a:tailEnd/>
            </a:ln>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ndParaRPr>
            </a:p>
          </p:txBody>
        </p:sp>
        <p:sp>
          <p:nvSpPr>
            <p:cNvPr id="91" name="dritter_kreis"/>
            <p:cNvSpPr>
              <a:spLocks noChangeArrowheads="1"/>
            </p:cNvSpPr>
            <p:nvPr/>
          </p:nvSpPr>
          <p:spPr bwMode="auto">
            <a:xfrm>
              <a:off x="2276" y="3085"/>
              <a:ext cx="240" cy="240"/>
            </a:xfrm>
            <a:prstGeom prst="ellipse">
              <a:avLst/>
            </a:prstGeom>
            <a:solidFill>
              <a:srgbClr val="C0C0C0"/>
            </a:soli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grpSp>
      <p:sp>
        <p:nvSpPr>
          <p:cNvPr id="147" name="文本框 146"/>
          <p:cNvSpPr txBox="1"/>
          <p:nvPr/>
        </p:nvSpPr>
        <p:spPr>
          <a:xfrm>
            <a:off x="10048700" y="2391738"/>
            <a:ext cx="1146468" cy="307777"/>
          </a:xfrm>
          <a:prstGeom prst="rect">
            <a:avLst/>
          </a:prstGeom>
          <a:noFill/>
        </p:spPr>
        <p:txBody>
          <a:bodyPr wrap="none" rtlCol="0">
            <a:spAutoFit/>
          </a:bodyPr>
          <a:lstStyle/>
          <a:p>
            <a:r>
              <a:rPr lang="zh-CN" altLang="en-US" sz="1400" b="1" dirty="0">
                <a:latin typeface="微软雅黑" panose="020B0503020204020204" pitchFamily="34" charset="-122"/>
                <a:ea typeface="微软雅黑" panose="020B0503020204020204" pitchFamily="34" charset="-122"/>
              </a:rPr>
              <a:t>优    中    差</a:t>
            </a:r>
          </a:p>
        </p:txBody>
      </p:sp>
      <p:graphicFrame>
        <p:nvGraphicFramePr>
          <p:cNvPr id="149" name="表格 148"/>
          <p:cNvGraphicFramePr>
            <a:graphicFrameLocks noGrp="1"/>
          </p:cNvGraphicFramePr>
          <p:nvPr>
            <p:extLst>
              <p:ext uri="{D42A27DB-BD31-4B8C-83A1-F6EECF244321}">
                <p14:modId xmlns:p14="http://schemas.microsoft.com/office/powerpoint/2010/main" val="1336204873"/>
              </p:ext>
            </p:extLst>
          </p:nvPr>
        </p:nvGraphicFramePr>
        <p:xfrm>
          <a:off x="212583" y="1101100"/>
          <a:ext cx="9391593" cy="1724025"/>
        </p:xfrm>
        <a:graphic>
          <a:graphicData uri="http://schemas.openxmlformats.org/drawingml/2006/table">
            <a:tbl>
              <a:tblPr/>
              <a:tblGrid>
                <a:gridCol w="1541952">
                  <a:extLst>
                    <a:ext uri="{9D8B030D-6E8A-4147-A177-3AD203B41FA5}">
                      <a16:colId xmlns:a16="http://schemas.microsoft.com/office/drawing/2014/main" val="20000"/>
                    </a:ext>
                  </a:extLst>
                </a:gridCol>
                <a:gridCol w="7849641">
                  <a:extLst>
                    <a:ext uri="{9D8B030D-6E8A-4147-A177-3AD203B41FA5}">
                      <a16:colId xmlns:a16="http://schemas.microsoft.com/office/drawing/2014/main" val="20001"/>
                    </a:ext>
                  </a:extLst>
                </a:gridCol>
              </a:tblGrid>
              <a:tr h="333375">
                <a:tc>
                  <a:txBody>
                    <a:bodyPr/>
                    <a:lstStyle/>
                    <a:p>
                      <a:pPr algn="ctr" rtl="0" fontAlgn="ctr"/>
                      <a:r>
                        <a:rPr lang="zh-CN" altLang="en-US" sz="1800" b="1" i="0" u="none" strike="noStrike" dirty="0">
                          <a:solidFill>
                            <a:srgbClr val="FFFFFF"/>
                          </a:solidFill>
                          <a:effectLst/>
                          <a:latin typeface="微软雅黑" panose="020B0503020204020204" pitchFamily="34" charset="-122"/>
                          <a:ea typeface="微软雅黑" panose="020B0503020204020204" pitchFamily="34" charset="-122"/>
                        </a:rPr>
                        <a:t>项目状态</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9DC3E6"/>
                    </a:solidFill>
                  </a:tcPr>
                </a:tc>
                <a:tc>
                  <a:txBody>
                    <a:bodyPr/>
                    <a:lstStyle/>
                    <a:p>
                      <a:pPr algn="l" fontAlgn="t"/>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9525" marR="9525" marT="9525" marB="0">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285750">
                <a:tc>
                  <a:txBody>
                    <a:bodyPr/>
                    <a:lstStyle/>
                    <a:p>
                      <a:pPr algn="ctr" rtl="0" fontAlgn="ctr"/>
                      <a:r>
                        <a:rPr lang="zh-CN" altLang="en-US" sz="1400" b="1" i="0" u="none" strike="noStrike" dirty="0">
                          <a:solidFill>
                            <a:srgbClr val="000000"/>
                          </a:solidFill>
                          <a:effectLst/>
                          <a:latin typeface="微软雅黑" panose="020B0503020204020204" pitchFamily="34" charset="-122"/>
                          <a:ea typeface="微软雅黑" panose="020B0503020204020204" pitchFamily="34" charset="-122"/>
                        </a:rPr>
                        <a:t>总体评估</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BFBFBF"/>
                    </a:solidFill>
                  </a:tcPr>
                </a:tc>
                <a:tc>
                  <a:txBody>
                    <a:bodyPr/>
                    <a:lstStyle/>
                    <a:p>
                      <a:pPr algn="ctr" rtl="0" fontAlgn="ctr"/>
                      <a:r>
                        <a:rPr lang="zh-CN" altLang="en-US" sz="1400" b="1" i="0" u="none" strike="noStrike">
                          <a:solidFill>
                            <a:srgbClr val="000000"/>
                          </a:solidFill>
                          <a:effectLst/>
                          <a:latin typeface="微软雅黑" panose="020B0503020204020204" pitchFamily="34" charset="-122"/>
                          <a:ea typeface="微软雅黑" panose="020B0503020204020204" pitchFamily="34" charset="-122"/>
                        </a:rPr>
                        <a:t>说明</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BFBFBF"/>
                    </a:solidFill>
                  </a:tcPr>
                </a:tc>
                <a:extLst>
                  <a:ext uri="{0D108BD9-81ED-4DB2-BD59-A6C34878D82A}">
                    <a16:rowId xmlns:a16="http://schemas.microsoft.com/office/drawing/2014/main" val="10001"/>
                  </a:ext>
                </a:extLst>
              </a:tr>
              <a:tr h="1104900">
                <a:tc>
                  <a:txBody>
                    <a:bodyPr/>
                    <a:lstStyle/>
                    <a:p>
                      <a:pPr algn="l" fontAlgn="t"/>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9525" marR="9525" marT="9525" marB="0">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marL="228600" marR="0" indent="-228600" algn="l" defTabSz="914400" rtl="0" eaLnBrk="1" fontAlgn="ctr" latinLnBrk="0" hangingPunct="1">
                        <a:lnSpc>
                          <a:spcPct val="100000"/>
                        </a:lnSpc>
                        <a:spcBef>
                          <a:spcPts val="0"/>
                        </a:spcBef>
                        <a:spcAft>
                          <a:spcPts val="0"/>
                        </a:spcAft>
                        <a:buClrTx/>
                        <a:buSzTx/>
                        <a:buFont typeface="+mj-ea"/>
                        <a:buAutoNum type="circleNumDbPlain"/>
                        <a:tabLst/>
                        <a:defRPr/>
                      </a:pP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一卡通相关功能点开发延迟</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p>
                      <a:pPr marL="228600" marR="0" indent="-228600" algn="l" defTabSz="914400" rtl="0" eaLnBrk="1" fontAlgn="ctr" latinLnBrk="0" hangingPunct="1">
                        <a:lnSpc>
                          <a:spcPct val="100000"/>
                        </a:lnSpc>
                        <a:spcBef>
                          <a:spcPts val="0"/>
                        </a:spcBef>
                        <a:spcAft>
                          <a:spcPts val="0"/>
                        </a:spcAft>
                        <a:buClrTx/>
                        <a:buSzTx/>
                        <a:buFont typeface="+mj-ea"/>
                        <a:buAutoNum type="circleNumDbPlain"/>
                        <a:tabLst/>
                        <a:defRPr/>
                      </a:pP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上线前交付文档准备</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延迟</a:t>
                      </a:r>
                      <a:r>
                        <a:rPr lang="zh-CN" altLang="en-US" sz="1200" b="0" i="0" u="none" strike="noStrike" dirty="0">
                          <a:solidFill>
                            <a:srgbClr val="000000"/>
                          </a:solidFill>
                          <a:effectLst/>
                          <a:latin typeface="微软雅黑" panose="020B0503020204020204" pitchFamily="34" charset="-122"/>
                          <a:ea typeface="微软雅黑" panose="020B0503020204020204" pitchFamily="34" charset="-122"/>
                        </a:rPr>
                        <a:t>；</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0002"/>
                  </a:ext>
                </a:extLst>
              </a:tr>
            </a:tbl>
          </a:graphicData>
        </a:graphic>
      </p:graphicFrame>
      <p:graphicFrame>
        <p:nvGraphicFramePr>
          <p:cNvPr id="151" name="表格 150"/>
          <p:cNvGraphicFramePr>
            <a:graphicFrameLocks noGrp="1"/>
          </p:cNvGraphicFramePr>
          <p:nvPr>
            <p:extLst>
              <p:ext uri="{D42A27DB-BD31-4B8C-83A1-F6EECF244321}">
                <p14:modId xmlns:p14="http://schemas.microsoft.com/office/powerpoint/2010/main" val="944153836"/>
              </p:ext>
            </p:extLst>
          </p:nvPr>
        </p:nvGraphicFramePr>
        <p:xfrm>
          <a:off x="212583" y="2915617"/>
          <a:ext cx="9391592" cy="3748327"/>
        </p:xfrm>
        <a:graphic>
          <a:graphicData uri="http://schemas.openxmlformats.org/drawingml/2006/table">
            <a:tbl>
              <a:tblPr/>
              <a:tblGrid>
                <a:gridCol w="1541952">
                  <a:extLst>
                    <a:ext uri="{9D8B030D-6E8A-4147-A177-3AD203B41FA5}">
                      <a16:colId xmlns:a16="http://schemas.microsoft.com/office/drawing/2014/main" val="20000"/>
                    </a:ext>
                  </a:extLst>
                </a:gridCol>
                <a:gridCol w="746974">
                  <a:extLst>
                    <a:ext uri="{9D8B030D-6E8A-4147-A177-3AD203B41FA5}">
                      <a16:colId xmlns:a16="http://schemas.microsoft.com/office/drawing/2014/main" val="20001"/>
                    </a:ext>
                  </a:extLst>
                </a:gridCol>
                <a:gridCol w="708338">
                  <a:extLst>
                    <a:ext uri="{9D8B030D-6E8A-4147-A177-3AD203B41FA5}">
                      <a16:colId xmlns:a16="http://schemas.microsoft.com/office/drawing/2014/main" val="20002"/>
                    </a:ext>
                  </a:extLst>
                </a:gridCol>
                <a:gridCol w="6394328">
                  <a:extLst>
                    <a:ext uri="{9D8B030D-6E8A-4147-A177-3AD203B41FA5}">
                      <a16:colId xmlns:a16="http://schemas.microsoft.com/office/drawing/2014/main" val="20003"/>
                    </a:ext>
                  </a:extLst>
                </a:gridCol>
              </a:tblGrid>
              <a:tr h="333375">
                <a:tc>
                  <a:txBody>
                    <a:bodyPr/>
                    <a:lstStyle/>
                    <a:p>
                      <a:pPr algn="ctr" rtl="0" fontAlgn="ctr"/>
                      <a:r>
                        <a:rPr lang="zh-CN" altLang="en-US" sz="1800" b="1" i="0" u="none" strike="noStrike" dirty="0">
                          <a:solidFill>
                            <a:srgbClr val="FFFFFF"/>
                          </a:solidFill>
                          <a:effectLst/>
                          <a:latin typeface="微软雅黑" panose="020B0503020204020204" pitchFamily="34" charset="-122"/>
                          <a:ea typeface="微软雅黑" panose="020B0503020204020204" pitchFamily="34" charset="-122"/>
                        </a:rPr>
                        <a:t>状态评估</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9DC3E6"/>
                    </a:solidFill>
                  </a:tcPr>
                </a:tc>
                <a:tc>
                  <a:txBody>
                    <a:bodyPr/>
                    <a:lstStyle/>
                    <a:p>
                      <a:pPr algn="l" fontAlgn="t"/>
                      <a:r>
                        <a:rPr lang="zh-CN" altLang="en-US" sz="1800" b="0" i="0" u="none" strike="noStrike">
                          <a:solidFill>
                            <a:srgbClr val="000000"/>
                          </a:solidFill>
                          <a:effectLst/>
                          <a:latin typeface="Arial" panose="020B0604020202020204" pitchFamily="34" charset="0"/>
                          <a:ea typeface="宋体" panose="02010600030101010101" pitchFamily="2" charset="-122"/>
                        </a:rPr>
                        <a:t>　</a:t>
                      </a:r>
                    </a:p>
                  </a:txBody>
                  <a:tcPr marL="9525" marR="9525" marT="9525" marB="0">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fontAlgn="t"/>
                      <a:r>
                        <a:rPr lang="zh-CN" altLang="en-US" sz="1800" b="0" i="0" u="none" strike="noStrike">
                          <a:solidFill>
                            <a:srgbClr val="000000"/>
                          </a:solidFill>
                          <a:effectLst/>
                          <a:latin typeface="Arial" panose="020B0604020202020204" pitchFamily="34" charset="0"/>
                          <a:ea typeface="宋体" panose="02010600030101010101" pitchFamily="2" charset="-122"/>
                        </a:rPr>
                        <a:t>　</a:t>
                      </a:r>
                    </a:p>
                  </a:txBody>
                  <a:tcPr marL="9525" marR="9525" marT="9525" marB="0">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fontAlgn="t"/>
                      <a:r>
                        <a:rPr lang="zh-CN" altLang="en-US" sz="1800" b="0" i="0" u="none" strike="noStrike">
                          <a:solidFill>
                            <a:srgbClr val="000000"/>
                          </a:solidFill>
                          <a:effectLst/>
                          <a:latin typeface="Arial" panose="020B0604020202020204" pitchFamily="34" charset="0"/>
                          <a:ea typeface="宋体" panose="02010600030101010101" pitchFamily="2" charset="-122"/>
                        </a:rPr>
                        <a:t>　</a:t>
                      </a:r>
                    </a:p>
                  </a:txBody>
                  <a:tcPr marL="9525" marR="9525" marT="9525" marB="0">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285750">
                <a:tc>
                  <a:txBody>
                    <a:bodyPr/>
                    <a:lstStyle/>
                    <a:p>
                      <a:pPr algn="ctr" rtl="0" fontAlgn="ctr"/>
                      <a:r>
                        <a:rPr lang="zh-CN" altLang="en-US" sz="1400" b="1" i="0" u="none" strike="noStrike" dirty="0">
                          <a:solidFill>
                            <a:srgbClr val="000000"/>
                          </a:solidFill>
                          <a:effectLst/>
                          <a:latin typeface="微软雅黑" panose="020B0503020204020204" pitchFamily="34" charset="-122"/>
                          <a:ea typeface="微软雅黑" panose="020B0503020204020204" pitchFamily="34" charset="-122"/>
                        </a:rPr>
                        <a:t>类别</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BFBFBF"/>
                    </a:solidFill>
                  </a:tcPr>
                </a:tc>
                <a:tc>
                  <a:txBody>
                    <a:bodyPr/>
                    <a:lstStyle/>
                    <a:p>
                      <a:pPr algn="ctr" rtl="0" fontAlgn="ctr"/>
                      <a:r>
                        <a:rPr lang="zh-CN" altLang="en-US" sz="1400" b="1" i="0" u="none" strike="noStrike">
                          <a:solidFill>
                            <a:srgbClr val="000000"/>
                          </a:solidFill>
                          <a:effectLst/>
                          <a:latin typeface="微软雅黑" panose="020B0503020204020204" pitchFamily="34" charset="-122"/>
                          <a:ea typeface="微软雅黑" panose="020B0503020204020204" pitchFamily="34" charset="-122"/>
                        </a:rPr>
                        <a:t>上周</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BFBFBF"/>
                    </a:solidFill>
                  </a:tcPr>
                </a:tc>
                <a:tc>
                  <a:txBody>
                    <a:bodyPr/>
                    <a:lstStyle/>
                    <a:p>
                      <a:pPr algn="ctr" rtl="0" fontAlgn="ctr"/>
                      <a:r>
                        <a:rPr lang="zh-CN" altLang="en-US" sz="1400" b="1" i="0" u="none" strike="noStrike" dirty="0">
                          <a:solidFill>
                            <a:srgbClr val="000000"/>
                          </a:solidFill>
                          <a:effectLst/>
                          <a:latin typeface="微软雅黑" panose="020B0503020204020204" pitchFamily="34" charset="-122"/>
                          <a:ea typeface="微软雅黑" panose="020B0503020204020204" pitchFamily="34" charset="-122"/>
                        </a:rPr>
                        <a:t>本周</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BFBFBF"/>
                    </a:solidFill>
                  </a:tcPr>
                </a:tc>
                <a:tc>
                  <a:txBody>
                    <a:bodyPr/>
                    <a:lstStyle/>
                    <a:p>
                      <a:pPr algn="ctr" rtl="0" fontAlgn="ctr"/>
                      <a:r>
                        <a:rPr lang="zh-CN" altLang="en-US" sz="1400" b="1" i="0" u="none" strike="noStrike">
                          <a:solidFill>
                            <a:srgbClr val="000000"/>
                          </a:solidFill>
                          <a:effectLst/>
                          <a:latin typeface="微软雅黑" panose="020B0503020204020204" pitchFamily="34" charset="-122"/>
                          <a:ea typeface="微软雅黑" panose="020B0503020204020204" pitchFamily="34" charset="-122"/>
                        </a:rPr>
                        <a:t>说明</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BFBFBF"/>
                    </a:solidFill>
                  </a:tcPr>
                </a:tc>
                <a:extLst>
                  <a:ext uri="{0D108BD9-81ED-4DB2-BD59-A6C34878D82A}">
                    <a16:rowId xmlns:a16="http://schemas.microsoft.com/office/drawing/2014/main" val="10001"/>
                  </a:ext>
                </a:extLst>
              </a:tr>
              <a:tr h="622289">
                <a:tc>
                  <a:txBody>
                    <a:bodyPr/>
                    <a:lstStyle/>
                    <a:p>
                      <a:pPr algn="ctr" fontAlgn="ctr"/>
                      <a:r>
                        <a:rPr lang="zh-CN" altLang="en-US" sz="1200" b="1" i="0" u="none" strike="noStrike" dirty="0">
                          <a:solidFill>
                            <a:srgbClr val="000000"/>
                          </a:solidFill>
                          <a:effectLst/>
                          <a:latin typeface="微软雅黑" panose="020B0503020204020204" pitchFamily="34" charset="-122"/>
                          <a:ea typeface="微软雅黑" panose="020B0503020204020204" pitchFamily="34" charset="-122"/>
                        </a:rPr>
                        <a:t>计划</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algn="l"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lvl1pPr marL="0" algn="l" defTabSz="914400" rtl="0" eaLnBrk="1" latinLnBrk="0" hangingPunct="1">
                        <a:defRPr sz="1800" kern="1200">
                          <a:solidFill>
                            <a:schemeClr val="dk1"/>
                          </a:solidFill>
                          <a:latin typeface="Arial"/>
                          <a:ea typeface="宋体"/>
                        </a:defRPr>
                      </a:lvl1pPr>
                      <a:lvl2pPr marL="457200" algn="l" defTabSz="914400" rtl="0" eaLnBrk="1" latinLnBrk="0" hangingPunct="1">
                        <a:defRPr sz="1800" kern="1200">
                          <a:solidFill>
                            <a:schemeClr val="dk1"/>
                          </a:solidFill>
                          <a:latin typeface="Arial"/>
                          <a:ea typeface="宋体"/>
                        </a:defRPr>
                      </a:lvl2pPr>
                      <a:lvl3pPr marL="914400" algn="l" defTabSz="914400" rtl="0" eaLnBrk="1" latinLnBrk="0" hangingPunct="1">
                        <a:defRPr sz="1800" kern="1200">
                          <a:solidFill>
                            <a:schemeClr val="dk1"/>
                          </a:solidFill>
                          <a:latin typeface="Arial"/>
                          <a:ea typeface="宋体"/>
                        </a:defRPr>
                      </a:lvl3pPr>
                      <a:lvl4pPr marL="1371600" algn="l" defTabSz="914400" rtl="0" eaLnBrk="1" latinLnBrk="0" hangingPunct="1">
                        <a:defRPr sz="1800" kern="1200">
                          <a:solidFill>
                            <a:schemeClr val="dk1"/>
                          </a:solidFill>
                          <a:latin typeface="Arial"/>
                          <a:ea typeface="宋体"/>
                        </a:defRPr>
                      </a:lvl4pPr>
                      <a:lvl5pPr marL="1828800" algn="l" defTabSz="914400" rtl="0" eaLnBrk="1" latinLnBrk="0" hangingPunct="1">
                        <a:defRPr sz="1800" kern="1200">
                          <a:solidFill>
                            <a:schemeClr val="dk1"/>
                          </a:solidFill>
                          <a:latin typeface="Arial"/>
                          <a:ea typeface="宋体"/>
                        </a:defRPr>
                      </a:lvl5pPr>
                      <a:lvl6pPr marL="2286000" algn="l" defTabSz="914400" rtl="0" eaLnBrk="1" latinLnBrk="0" hangingPunct="1">
                        <a:defRPr sz="1800" kern="1200">
                          <a:solidFill>
                            <a:schemeClr val="dk1"/>
                          </a:solidFill>
                          <a:latin typeface="Arial"/>
                          <a:ea typeface="宋体"/>
                        </a:defRPr>
                      </a:lvl6pPr>
                      <a:lvl7pPr marL="2743200" algn="l" defTabSz="914400" rtl="0" eaLnBrk="1" latinLnBrk="0" hangingPunct="1">
                        <a:defRPr sz="1800" kern="1200">
                          <a:solidFill>
                            <a:schemeClr val="dk1"/>
                          </a:solidFill>
                          <a:latin typeface="Arial"/>
                          <a:ea typeface="宋体"/>
                        </a:defRPr>
                      </a:lvl7pPr>
                      <a:lvl8pPr marL="3200400" algn="l" defTabSz="914400" rtl="0" eaLnBrk="1" latinLnBrk="0" hangingPunct="1">
                        <a:defRPr sz="1800" kern="1200">
                          <a:solidFill>
                            <a:schemeClr val="dk1"/>
                          </a:solidFill>
                          <a:latin typeface="Arial"/>
                          <a:ea typeface="宋体"/>
                        </a:defRPr>
                      </a:lvl8pPr>
                      <a:lvl9pPr marL="3657600" algn="l" defTabSz="914400" rtl="0" eaLnBrk="1" latinLnBrk="0" hangingPunct="1">
                        <a:defRPr sz="1800" kern="1200">
                          <a:solidFill>
                            <a:schemeClr val="dk1"/>
                          </a:solidFill>
                          <a:latin typeface="Arial"/>
                          <a:ea typeface="宋体"/>
                        </a:defRPr>
                      </a:lvl9pPr>
                    </a:lstStyle>
                    <a:p>
                      <a:pPr algn="l"/>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进度延迟；</a:t>
                      </a:r>
                      <a:endParaRPr lang="zh-CN" altLang="en-US" sz="1200" kern="1200" dirty="0">
                        <a:solidFill>
                          <a:schemeClr val="dk1"/>
                        </a:solidFill>
                        <a:latin typeface="微软雅黑" panose="020B0503020204020204" pitchFamily="34" charset="-122"/>
                        <a:ea typeface="微软雅黑" panose="020B0503020204020204" pitchFamily="34" charset="-122"/>
                        <a:cs typeface="+mn-cs"/>
                      </a:endParaRPr>
                    </a:p>
                  </a:txBody>
                  <a:tcPr marL="91413" marR="91413" marT="45703" marB="45703"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0002"/>
                  </a:ext>
                </a:extLst>
              </a:tr>
              <a:tr h="622289">
                <a:tc>
                  <a:txBody>
                    <a:bodyPr/>
                    <a:lstStyle/>
                    <a:p>
                      <a:pPr algn="ctr" fontAlgn="ctr"/>
                      <a:r>
                        <a:rPr lang="zh-CN" altLang="en-US" sz="1200" b="1" i="0" u="none" strike="noStrike" dirty="0">
                          <a:solidFill>
                            <a:srgbClr val="000000"/>
                          </a:solidFill>
                          <a:effectLst/>
                          <a:latin typeface="微软雅黑" panose="020B0503020204020204" pitchFamily="34" charset="-122"/>
                          <a:ea typeface="微软雅黑" panose="020B0503020204020204" pitchFamily="34" charset="-122"/>
                        </a:rPr>
                        <a:t>资源</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lvl1pPr marL="0" algn="l" defTabSz="914400" rtl="0" eaLnBrk="1" latinLnBrk="0" hangingPunct="1">
                        <a:defRPr sz="1800" kern="1200">
                          <a:solidFill>
                            <a:schemeClr val="dk1"/>
                          </a:solidFill>
                          <a:latin typeface="Arial"/>
                          <a:ea typeface="宋体"/>
                        </a:defRPr>
                      </a:lvl1pPr>
                      <a:lvl2pPr marL="457200" algn="l" defTabSz="914400" rtl="0" eaLnBrk="1" latinLnBrk="0" hangingPunct="1">
                        <a:defRPr sz="1800" kern="1200">
                          <a:solidFill>
                            <a:schemeClr val="dk1"/>
                          </a:solidFill>
                          <a:latin typeface="Arial"/>
                          <a:ea typeface="宋体"/>
                        </a:defRPr>
                      </a:lvl2pPr>
                      <a:lvl3pPr marL="914400" algn="l" defTabSz="914400" rtl="0" eaLnBrk="1" latinLnBrk="0" hangingPunct="1">
                        <a:defRPr sz="1800" kern="1200">
                          <a:solidFill>
                            <a:schemeClr val="dk1"/>
                          </a:solidFill>
                          <a:latin typeface="Arial"/>
                          <a:ea typeface="宋体"/>
                        </a:defRPr>
                      </a:lvl3pPr>
                      <a:lvl4pPr marL="1371600" algn="l" defTabSz="914400" rtl="0" eaLnBrk="1" latinLnBrk="0" hangingPunct="1">
                        <a:defRPr sz="1800" kern="1200">
                          <a:solidFill>
                            <a:schemeClr val="dk1"/>
                          </a:solidFill>
                          <a:latin typeface="Arial"/>
                          <a:ea typeface="宋体"/>
                        </a:defRPr>
                      </a:lvl4pPr>
                      <a:lvl5pPr marL="1828800" algn="l" defTabSz="914400" rtl="0" eaLnBrk="1" latinLnBrk="0" hangingPunct="1">
                        <a:defRPr sz="1800" kern="1200">
                          <a:solidFill>
                            <a:schemeClr val="dk1"/>
                          </a:solidFill>
                          <a:latin typeface="Arial"/>
                          <a:ea typeface="宋体"/>
                        </a:defRPr>
                      </a:lvl5pPr>
                      <a:lvl6pPr marL="2286000" algn="l" defTabSz="914400" rtl="0" eaLnBrk="1" latinLnBrk="0" hangingPunct="1">
                        <a:defRPr sz="1800" kern="1200">
                          <a:solidFill>
                            <a:schemeClr val="dk1"/>
                          </a:solidFill>
                          <a:latin typeface="Arial"/>
                          <a:ea typeface="宋体"/>
                        </a:defRPr>
                      </a:lvl6pPr>
                      <a:lvl7pPr marL="2743200" algn="l" defTabSz="914400" rtl="0" eaLnBrk="1" latinLnBrk="0" hangingPunct="1">
                        <a:defRPr sz="1800" kern="1200">
                          <a:solidFill>
                            <a:schemeClr val="dk1"/>
                          </a:solidFill>
                          <a:latin typeface="Arial"/>
                          <a:ea typeface="宋体"/>
                        </a:defRPr>
                      </a:lvl7pPr>
                      <a:lvl8pPr marL="3200400" algn="l" defTabSz="914400" rtl="0" eaLnBrk="1" latinLnBrk="0" hangingPunct="1">
                        <a:defRPr sz="1800" kern="1200">
                          <a:solidFill>
                            <a:schemeClr val="dk1"/>
                          </a:solidFill>
                          <a:latin typeface="Arial"/>
                          <a:ea typeface="宋体"/>
                        </a:defRPr>
                      </a:lvl8pPr>
                      <a:lvl9pPr marL="3657600" algn="l" defTabSz="914400" rtl="0" eaLnBrk="1" latinLnBrk="0" hangingPunct="1">
                        <a:defRPr sz="1800" kern="1200">
                          <a:solidFill>
                            <a:schemeClr val="dk1"/>
                          </a:solidFill>
                          <a:latin typeface="Arial"/>
                          <a:ea typeface="宋体"/>
                        </a:defRPr>
                      </a:lvl9pPr>
                    </a:lstStyle>
                    <a:p>
                      <a:pPr marL="0" algn="l" defTabSz="914400" rtl="0" eaLnBrk="1" latinLnBrk="0" hangingPunct="1"/>
                      <a:r>
                        <a:rPr lang="zh-CN" altLang="en-US" sz="1200" kern="1200" dirty="0">
                          <a:solidFill>
                            <a:schemeClr val="dk1"/>
                          </a:solidFill>
                          <a:latin typeface="微软雅黑" panose="020B0503020204020204" pitchFamily="34" charset="-122"/>
                          <a:ea typeface="微软雅黑" panose="020B0503020204020204" pitchFamily="34" charset="-122"/>
                          <a:cs typeface="+mn-cs"/>
                        </a:rPr>
                        <a:t>人员正常；</a:t>
                      </a:r>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marL="91413" marR="91413" marT="45703" marB="45703"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0003"/>
                  </a:ext>
                </a:extLst>
              </a:tr>
              <a:tr h="622289">
                <a:tc>
                  <a:txBody>
                    <a:bodyPr/>
                    <a:lstStyle/>
                    <a:p>
                      <a:pPr algn="ctr" fontAlgn="ctr"/>
                      <a:r>
                        <a:rPr lang="zh-CN" altLang="en-US" sz="1200" b="1" i="0" u="none" strike="noStrike" dirty="0">
                          <a:solidFill>
                            <a:srgbClr val="000000"/>
                          </a:solidFill>
                          <a:effectLst/>
                          <a:latin typeface="微软雅黑" panose="020B0503020204020204" pitchFamily="34" charset="-122"/>
                          <a:ea typeface="微软雅黑" panose="020B0503020204020204" pitchFamily="34" charset="-122"/>
                        </a:rPr>
                        <a:t>需求变更</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lvl1pPr marL="0" algn="l" defTabSz="914400" rtl="0" eaLnBrk="1" latinLnBrk="0" hangingPunct="1">
                        <a:defRPr sz="1800" kern="1200">
                          <a:solidFill>
                            <a:schemeClr val="dk1"/>
                          </a:solidFill>
                          <a:latin typeface="Arial"/>
                          <a:ea typeface="宋体"/>
                        </a:defRPr>
                      </a:lvl1pPr>
                      <a:lvl2pPr marL="457200" algn="l" defTabSz="914400" rtl="0" eaLnBrk="1" latinLnBrk="0" hangingPunct="1">
                        <a:defRPr sz="1800" kern="1200">
                          <a:solidFill>
                            <a:schemeClr val="dk1"/>
                          </a:solidFill>
                          <a:latin typeface="Arial"/>
                          <a:ea typeface="宋体"/>
                        </a:defRPr>
                      </a:lvl2pPr>
                      <a:lvl3pPr marL="914400" algn="l" defTabSz="914400" rtl="0" eaLnBrk="1" latinLnBrk="0" hangingPunct="1">
                        <a:defRPr sz="1800" kern="1200">
                          <a:solidFill>
                            <a:schemeClr val="dk1"/>
                          </a:solidFill>
                          <a:latin typeface="Arial"/>
                          <a:ea typeface="宋体"/>
                        </a:defRPr>
                      </a:lvl3pPr>
                      <a:lvl4pPr marL="1371600" algn="l" defTabSz="914400" rtl="0" eaLnBrk="1" latinLnBrk="0" hangingPunct="1">
                        <a:defRPr sz="1800" kern="1200">
                          <a:solidFill>
                            <a:schemeClr val="dk1"/>
                          </a:solidFill>
                          <a:latin typeface="Arial"/>
                          <a:ea typeface="宋体"/>
                        </a:defRPr>
                      </a:lvl4pPr>
                      <a:lvl5pPr marL="1828800" algn="l" defTabSz="914400" rtl="0" eaLnBrk="1" latinLnBrk="0" hangingPunct="1">
                        <a:defRPr sz="1800" kern="1200">
                          <a:solidFill>
                            <a:schemeClr val="dk1"/>
                          </a:solidFill>
                          <a:latin typeface="Arial"/>
                          <a:ea typeface="宋体"/>
                        </a:defRPr>
                      </a:lvl5pPr>
                      <a:lvl6pPr marL="2286000" algn="l" defTabSz="914400" rtl="0" eaLnBrk="1" latinLnBrk="0" hangingPunct="1">
                        <a:defRPr sz="1800" kern="1200">
                          <a:solidFill>
                            <a:schemeClr val="dk1"/>
                          </a:solidFill>
                          <a:latin typeface="Arial"/>
                          <a:ea typeface="宋体"/>
                        </a:defRPr>
                      </a:lvl6pPr>
                      <a:lvl7pPr marL="2743200" algn="l" defTabSz="914400" rtl="0" eaLnBrk="1" latinLnBrk="0" hangingPunct="1">
                        <a:defRPr sz="1800" kern="1200">
                          <a:solidFill>
                            <a:schemeClr val="dk1"/>
                          </a:solidFill>
                          <a:latin typeface="Arial"/>
                          <a:ea typeface="宋体"/>
                        </a:defRPr>
                      </a:lvl7pPr>
                      <a:lvl8pPr marL="3200400" algn="l" defTabSz="914400" rtl="0" eaLnBrk="1" latinLnBrk="0" hangingPunct="1">
                        <a:defRPr sz="1800" kern="1200">
                          <a:solidFill>
                            <a:schemeClr val="dk1"/>
                          </a:solidFill>
                          <a:latin typeface="Arial"/>
                          <a:ea typeface="宋体"/>
                        </a:defRPr>
                      </a:lvl8pPr>
                      <a:lvl9pPr marL="3657600" algn="l" defTabSz="914400" rtl="0" eaLnBrk="1" latinLnBrk="0" hangingPunct="1">
                        <a:defRPr sz="1800" kern="1200">
                          <a:solidFill>
                            <a:schemeClr val="dk1"/>
                          </a:solidFill>
                          <a:latin typeface="Arial"/>
                          <a:ea typeface="宋体"/>
                        </a:defRPr>
                      </a:lvl9pPr>
                    </a:lstStyle>
                    <a:p>
                      <a:pPr marL="0" algn="l" defTabSz="914400" rtl="0" eaLnBrk="1" latinLnBrk="0" hangingPunct="1"/>
                      <a:r>
                        <a:rPr lang="zh-CN" altLang="en-US" sz="1200" kern="1200" dirty="0">
                          <a:solidFill>
                            <a:schemeClr val="dk1"/>
                          </a:solidFill>
                          <a:latin typeface="微软雅黑" panose="020B0503020204020204" pitchFamily="34" charset="-122"/>
                          <a:ea typeface="微软雅黑" panose="020B0503020204020204" pitchFamily="34" charset="-122"/>
                          <a:cs typeface="+mn-cs"/>
                        </a:rPr>
                        <a:t>暂无；</a:t>
                      </a:r>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marL="91413" marR="91413" marT="45703" marB="45703"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0004"/>
                  </a:ext>
                </a:extLst>
              </a:tr>
              <a:tr h="622289">
                <a:tc>
                  <a:txBody>
                    <a:bodyPr/>
                    <a:lstStyle/>
                    <a:p>
                      <a:pPr algn="ctr" fontAlgn="ctr"/>
                      <a:r>
                        <a:rPr lang="zh-CN" altLang="en-US" sz="1200" b="1" i="0" u="none" strike="noStrike" dirty="0">
                          <a:solidFill>
                            <a:srgbClr val="000000"/>
                          </a:solidFill>
                          <a:effectLst/>
                          <a:latin typeface="微软雅黑" panose="020B0503020204020204" pitchFamily="34" charset="-122"/>
                          <a:ea typeface="微软雅黑" panose="020B0503020204020204" pitchFamily="34" charset="-122"/>
                        </a:rPr>
                        <a:t>问题</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marL="228600" indent="-228600" algn="l" defTabSz="914400" rtl="0" eaLnBrk="1" latinLnBrk="0" hangingPunct="1">
                        <a:buFont typeface="+mj-ea"/>
                        <a:buAutoNum type="circleNumDbPlain"/>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一卡通接口需</a:t>
                      </a:r>
                      <a:r>
                        <a:rPr lang="zh-CN" altLang="en-US" sz="1200" kern="1200" dirty="0">
                          <a:solidFill>
                            <a:schemeClr val="dk1"/>
                          </a:solidFill>
                          <a:latin typeface="微软雅黑" panose="020B0503020204020204" pitchFamily="34" charset="-122"/>
                          <a:ea typeface="微软雅黑" panose="020B0503020204020204" pitchFamily="34" charset="-122"/>
                          <a:cs typeface="+mn-cs"/>
                        </a:rPr>
                        <a:t>关注；</a:t>
                      </a:r>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p>
                      <a:pPr marL="228600" indent="-228600" algn="l" defTabSz="914400" rtl="0" eaLnBrk="1" latinLnBrk="0" hangingPunct="1">
                        <a:buFont typeface="+mj-ea"/>
                        <a:buAutoNum type="circleNumDbPlain"/>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上线前准备文档需关注；</a:t>
                      </a:r>
                      <a:endParaRPr lang="en-US" altLang="zh-CN" sz="1200" kern="1200" dirty="0" smtClean="0">
                        <a:solidFill>
                          <a:schemeClr val="dk1"/>
                        </a:solidFill>
                        <a:latin typeface="微软雅黑" panose="020B0503020204020204" pitchFamily="34" charset="-122"/>
                        <a:ea typeface="微软雅黑" panose="020B0503020204020204" pitchFamily="34" charset="-122"/>
                        <a:cs typeface="+mn-cs"/>
                      </a:endParaRPr>
                    </a:p>
                    <a:p>
                      <a:pPr marL="228600" indent="-228600" algn="l" defTabSz="914400" rtl="0" eaLnBrk="1" latinLnBrk="0" hangingPunct="1">
                        <a:buFont typeface="+mj-ea"/>
                        <a:buAutoNum type="circleNumDbPlain"/>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代码维护需关注；</a:t>
                      </a:r>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marL="91413" marR="91413" marT="45703" marB="45703"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0005"/>
                  </a:ext>
                </a:extLst>
              </a:tr>
              <a:tr h="622289">
                <a:tc>
                  <a:txBody>
                    <a:bodyPr/>
                    <a:lstStyle/>
                    <a:p>
                      <a:pPr algn="ctr" fontAlgn="ctr"/>
                      <a:r>
                        <a:rPr lang="zh-CN" altLang="en-US" sz="1200" b="1" i="0" u="none" strike="noStrike" dirty="0">
                          <a:solidFill>
                            <a:srgbClr val="000000"/>
                          </a:solidFill>
                          <a:effectLst/>
                          <a:latin typeface="微软雅黑" panose="020B0503020204020204" pitchFamily="34" charset="-122"/>
                          <a:ea typeface="微软雅黑" panose="020B0503020204020204" pitchFamily="34" charset="-122"/>
                        </a:rPr>
                        <a:t>风险</a:t>
                      </a: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tc>
                  <a:txBody>
                    <a:bodyPr/>
                    <a:lstStyle/>
                    <a:p>
                      <a:pPr marL="228600" marR="0" lvl="0" indent="-228600" algn="l" defTabSz="914400" rtl="0" eaLnBrk="1" fontAlgn="auto" latinLnBrk="0" hangingPunct="1">
                        <a:lnSpc>
                          <a:spcPct val="100000"/>
                        </a:lnSpc>
                        <a:spcBef>
                          <a:spcPts val="0"/>
                        </a:spcBef>
                        <a:spcAft>
                          <a:spcPts val="0"/>
                        </a:spcAft>
                        <a:buClrTx/>
                        <a:buSzTx/>
                        <a:buFont typeface="+mj-ea"/>
                        <a:buAutoNum type="circleNumDbPlain"/>
                        <a:tabLst/>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与赵磊团队沟通需</a:t>
                      </a:r>
                      <a:r>
                        <a:rPr lang="zh-CN" altLang="en-US" sz="1200" kern="1200" dirty="0">
                          <a:solidFill>
                            <a:schemeClr val="dk1"/>
                          </a:solidFill>
                          <a:latin typeface="微软雅黑" panose="020B0503020204020204" pitchFamily="34" charset="-122"/>
                          <a:ea typeface="微软雅黑" panose="020B0503020204020204" pitchFamily="34" charset="-122"/>
                          <a:cs typeface="+mn-cs"/>
                        </a:rPr>
                        <a:t>关注</a:t>
                      </a: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a:t>
                      </a:r>
                      <a:endParaRPr lang="en-US" altLang="zh-CN" sz="1200" kern="1200" dirty="0" smtClean="0">
                        <a:solidFill>
                          <a:schemeClr val="dk1"/>
                        </a:solidFill>
                        <a:latin typeface="微软雅黑" panose="020B0503020204020204" pitchFamily="34" charset="-122"/>
                        <a:ea typeface="微软雅黑" panose="020B0503020204020204" pitchFamily="34" charset="-122"/>
                        <a:cs typeface="+mn-cs"/>
                      </a:endParaRPr>
                    </a:p>
                    <a:p>
                      <a:pPr marL="228600" marR="0" lvl="0" indent="-228600" algn="l" defTabSz="914400" rtl="0" eaLnBrk="1" fontAlgn="auto" latinLnBrk="0" hangingPunct="1">
                        <a:lnSpc>
                          <a:spcPct val="100000"/>
                        </a:lnSpc>
                        <a:spcBef>
                          <a:spcPts val="0"/>
                        </a:spcBef>
                        <a:spcAft>
                          <a:spcPts val="0"/>
                        </a:spcAft>
                        <a:buClrTx/>
                        <a:buSzTx/>
                        <a:buFont typeface="+mj-ea"/>
                        <a:buAutoNum type="circleNumDbPlain"/>
                        <a:tabLst/>
                        <a:defRPr/>
                      </a:pPr>
                      <a:r>
                        <a:rPr lang="zh-CN" altLang="en-US" sz="1200" kern="1200" dirty="0" smtClean="0">
                          <a:solidFill>
                            <a:schemeClr val="dk1"/>
                          </a:solidFill>
                          <a:latin typeface="微软雅黑" panose="020B0503020204020204" pitchFamily="34" charset="-122"/>
                          <a:ea typeface="微软雅黑" panose="020B0503020204020204" pitchFamily="34" charset="-122"/>
                          <a:cs typeface="+mn-cs"/>
                        </a:rPr>
                        <a:t>与达实沟通需关注；</a:t>
                      </a:r>
                      <a:endParaRPr lang="en-US" altLang="zh-CN" sz="1200" kern="1200" dirty="0">
                        <a:solidFill>
                          <a:schemeClr val="dk1"/>
                        </a:solidFill>
                        <a:latin typeface="微软雅黑" panose="020B0503020204020204" pitchFamily="34" charset="-122"/>
                        <a:ea typeface="微软雅黑" panose="020B0503020204020204" pitchFamily="34" charset="-122"/>
                        <a:cs typeface="+mn-cs"/>
                      </a:endParaRPr>
                    </a:p>
                  </a:txBody>
                  <a:tcPr marL="91413" marR="91413" marT="45703" marB="45703"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0006"/>
                  </a:ext>
                </a:extLst>
              </a:tr>
            </a:tbl>
          </a:graphicData>
        </a:graphic>
      </p:graphicFrame>
      <p:grpSp>
        <p:nvGrpSpPr>
          <p:cNvPr id="167" name="Group 53"/>
          <p:cNvGrpSpPr>
            <a:grpSpLocks/>
          </p:cNvGrpSpPr>
          <p:nvPr/>
        </p:nvGrpSpPr>
        <p:grpSpPr bwMode="auto">
          <a:xfrm rot="16200000">
            <a:off x="2759460" y="4849643"/>
            <a:ext cx="216000" cy="468000"/>
            <a:chOff x="2204" y="2499"/>
            <a:chExt cx="384" cy="872"/>
          </a:xfrm>
          <a:scene3d>
            <a:camera prst="orthographicFront">
              <a:rot lat="0" lon="0" rev="16200000"/>
            </a:camera>
            <a:lightRig rig="threePt" dir="t"/>
          </a:scene3d>
        </p:grpSpPr>
        <p:sp>
          <p:nvSpPr>
            <p:cNvPr id="168" name="große_box"/>
            <p:cNvSpPr>
              <a:spLocks noChangeArrowheads="1"/>
            </p:cNvSpPr>
            <p:nvPr/>
          </p:nvSpPr>
          <p:spPr bwMode="auto">
            <a:xfrm>
              <a:off x="2204" y="2499"/>
              <a:ext cx="384" cy="872"/>
            </a:xfrm>
            <a:prstGeom prst="roundRect">
              <a:avLst>
                <a:gd name="adj" fmla="val 9380"/>
              </a:avLst>
            </a:prstGeom>
            <a:solidFill>
              <a:srgbClr val="B2B2B2"/>
            </a:soli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sp>
          <p:nvSpPr>
            <p:cNvPr id="169" name="erster_kreis"/>
            <p:cNvSpPr>
              <a:spLocks noChangeArrowheads="1"/>
            </p:cNvSpPr>
            <p:nvPr/>
          </p:nvSpPr>
          <p:spPr bwMode="auto">
            <a:xfrm>
              <a:off x="2276" y="2544"/>
              <a:ext cx="240" cy="240"/>
            </a:xfrm>
            <a:prstGeom prst="ellipse">
              <a:avLst/>
            </a:prstGeom>
            <a:gradFill rotWithShape="0">
              <a:gsLst>
                <a:gs pos="0">
                  <a:srgbClr val="00B050"/>
                </a:gs>
                <a:gs pos="100000">
                  <a:srgbClr val="00B050"/>
                </a:gs>
              </a:gsLst>
              <a:path path="shape">
                <a:fillToRect l="50000" t="50000" r="50000" b="50000"/>
              </a:path>
            </a:gra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sp>
          <p:nvSpPr>
            <p:cNvPr id="170" name="zweiter_kreis"/>
            <p:cNvSpPr>
              <a:spLocks noChangeArrowheads="1"/>
            </p:cNvSpPr>
            <p:nvPr/>
          </p:nvSpPr>
          <p:spPr bwMode="auto">
            <a:xfrm>
              <a:off x="2276" y="2814"/>
              <a:ext cx="240" cy="240"/>
            </a:xfrm>
            <a:prstGeom prst="ellipse">
              <a:avLst/>
            </a:prstGeom>
            <a:solidFill>
              <a:srgbClr val="C0C0C0"/>
            </a:solidFill>
            <a:ln w="9525">
              <a:solidFill>
                <a:schemeClr val="bg1"/>
              </a:solidFill>
              <a:round/>
              <a:headEnd/>
              <a:tailEnd/>
            </a:ln>
          </p:spPr>
          <p:txBody>
            <a:bodyPr wrap="none" anchor="ctr"/>
            <a:lstStyle/>
            <a:p>
              <a:pPr eaLnBrk="1" hangingPunct="1"/>
              <a:endParaRPr lang="zh-CN" altLang="en-US" b="1"/>
            </a:p>
          </p:txBody>
        </p:sp>
        <p:sp>
          <p:nvSpPr>
            <p:cNvPr id="171" name="dritter_kreis"/>
            <p:cNvSpPr>
              <a:spLocks noChangeArrowheads="1"/>
            </p:cNvSpPr>
            <p:nvPr/>
          </p:nvSpPr>
          <p:spPr bwMode="auto">
            <a:xfrm>
              <a:off x="2276" y="3085"/>
              <a:ext cx="240" cy="240"/>
            </a:xfrm>
            <a:prstGeom prst="ellipse">
              <a:avLst/>
            </a:prstGeom>
            <a:solidFill>
              <a:srgbClr val="C0C0C0"/>
            </a:soli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grpSp>
      <p:grpSp>
        <p:nvGrpSpPr>
          <p:cNvPr id="101" name="Group 53"/>
          <p:cNvGrpSpPr>
            <a:grpSpLocks/>
          </p:cNvGrpSpPr>
          <p:nvPr/>
        </p:nvGrpSpPr>
        <p:grpSpPr bwMode="auto">
          <a:xfrm rot="16200000">
            <a:off x="2762496" y="5482923"/>
            <a:ext cx="216000" cy="468000"/>
            <a:chOff x="2204" y="2499"/>
            <a:chExt cx="384" cy="872"/>
          </a:xfrm>
          <a:scene3d>
            <a:camera prst="orthographicFront">
              <a:rot lat="0" lon="0" rev="5400000"/>
            </a:camera>
            <a:lightRig rig="threePt" dir="t"/>
          </a:scene3d>
        </p:grpSpPr>
        <p:sp>
          <p:nvSpPr>
            <p:cNvPr id="102" name="große_box"/>
            <p:cNvSpPr>
              <a:spLocks noChangeArrowheads="1"/>
            </p:cNvSpPr>
            <p:nvPr/>
          </p:nvSpPr>
          <p:spPr bwMode="auto">
            <a:xfrm>
              <a:off x="2204" y="2499"/>
              <a:ext cx="384" cy="872"/>
            </a:xfrm>
            <a:prstGeom prst="roundRect">
              <a:avLst>
                <a:gd name="adj" fmla="val 9380"/>
              </a:avLst>
            </a:prstGeom>
            <a:solidFill>
              <a:srgbClr val="B2B2B2"/>
            </a:soli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sp>
          <p:nvSpPr>
            <p:cNvPr id="103" name="erster_kreis"/>
            <p:cNvSpPr>
              <a:spLocks noChangeArrowheads="1"/>
            </p:cNvSpPr>
            <p:nvPr/>
          </p:nvSpPr>
          <p:spPr bwMode="auto">
            <a:xfrm>
              <a:off x="2276" y="2544"/>
              <a:ext cx="240" cy="240"/>
            </a:xfrm>
            <a:prstGeom prst="ellipse">
              <a:avLst/>
            </a:prstGeom>
            <a:gradFill rotWithShape="0">
              <a:gsLst>
                <a:gs pos="0">
                  <a:srgbClr val="D0D0D0"/>
                </a:gs>
                <a:gs pos="100000">
                  <a:srgbClr val="C0C0C0"/>
                </a:gs>
              </a:gsLst>
              <a:path path="shape">
                <a:fillToRect l="50000" t="50000" r="50000" b="50000"/>
              </a:path>
            </a:gra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sp>
          <p:nvSpPr>
            <p:cNvPr id="104" name="zweiter_kreis"/>
            <p:cNvSpPr>
              <a:spLocks noChangeArrowheads="1"/>
            </p:cNvSpPr>
            <p:nvPr/>
          </p:nvSpPr>
          <p:spPr bwMode="auto">
            <a:xfrm>
              <a:off x="2276" y="2814"/>
              <a:ext cx="240" cy="240"/>
            </a:xfrm>
            <a:prstGeom prst="ellipse">
              <a:avLst/>
            </a:prstGeom>
            <a:gradFill rotWithShape="0">
              <a:gsLst>
                <a:gs pos="0">
                  <a:srgbClr val="F4B942"/>
                </a:gs>
                <a:gs pos="100000">
                  <a:srgbClr val="F0A000"/>
                </a:gs>
              </a:gsLst>
              <a:path path="shape">
                <a:fillToRect l="50000" t="50000" r="50000" b="50000"/>
              </a:path>
            </a:gra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sp>
          <p:nvSpPr>
            <p:cNvPr id="105" name="dritter_kreis"/>
            <p:cNvSpPr>
              <a:spLocks noChangeArrowheads="1"/>
            </p:cNvSpPr>
            <p:nvPr/>
          </p:nvSpPr>
          <p:spPr bwMode="auto">
            <a:xfrm>
              <a:off x="2276" y="3085"/>
              <a:ext cx="240" cy="240"/>
            </a:xfrm>
            <a:prstGeom prst="ellipse">
              <a:avLst/>
            </a:prstGeom>
            <a:solidFill>
              <a:srgbClr val="C0C0C0"/>
            </a:soli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grpSp>
      <p:grpSp>
        <p:nvGrpSpPr>
          <p:cNvPr id="51" name="Group 53">
            <a:extLst>
              <a:ext uri="{FF2B5EF4-FFF2-40B4-BE49-F238E27FC236}">
                <a16:creationId xmlns:a16="http://schemas.microsoft.com/office/drawing/2014/main" id="{68CEB865-2404-4AA0-B76D-9BB42698E222}"/>
              </a:ext>
            </a:extLst>
          </p:cNvPr>
          <p:cNvGrpSpPr>
            <a:grpSpLocks/>
          </p:cNvGrpSpPr>
          <p:nvPr/>
        </p:nvGrpSpPr>
        <p:grpSpPr bwMode="auto">
          <a:xfrm rot="16200000">
            <a:off x="2750759" y="4224526"/>
            <a:ext cx="216000" cy="468000"/>
            <a:chOff x="2204" y="2499"/>
            <a:chExt cx="384" cy="872"/>
          </a:xfrm>
          <a:scene3d>
            <a:camera prst="orthographicFront">
              <a:rot lat="0" lon="0" rev="16200000"/>
            </a:camera>
            <a:lightRig rig="threePt" dir="t"/>
          </a:scene3d>
        </p:grpSpPr>
        <p:sp>
          <p:nvSpPr>
            <p:cNvPr id="52" name="große_box">
              <a:extLst>
                <a:ext uri="{FF2B5EF4-FFF2-40B4-BE49-F238E27FC236}">
                  <a16:creationId xmlns:a16="http://schemas.microsoft.com/office/drawing/2014/main" id="{EC2D6901-41A2-41E2-B05D-ED8F8D27DDB9}"/>
                </a:ext>
              </a:extLst>
            </p:cNvPr>
            <p:cNvSpPr>
              <a:spLocks noChangeArrowheads="1"/>
            </p:cNvSpPr>
            <p:nvPr/>
          </p:nvSpPr>
          <p:spPr bwMode="auto">
            <a:xfrm>
              <a:off x="2204" y="2499"/>
              <a:ext cx="384" cy="872"/>
            </a:xfrm>
            <a:prstGeom prst="roundRect">
              <a:avLst>
                <a:gd name="adj" fmla="val 9380"/>
              </a:avLst>
            </a:prstGeom>
            <a:solidFill>
              <a:srgbClr val="B2B2B2"/>
            </a:soli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sp>
          <p:nvSpPr>
            <p:cNvPr id="53" name="erster_kreis">
              <a:extLst>
                <a:ext uri="{FF2B5EF4-FFF2-40B4-BE49-F238E27FC236}">
                  <a16:creationId xmlns:a16="http://schemas.microsoft.com/office/drawing/2014/main" id="{95F4736C-3D27-4850-8C8E-F1072D45BBB5}"/>
                </a:ext>
              </a:extLst>
            </p:cNvPr>
            <p:cNvSpPr>
              <a:spLocks noChangeArrowheads="1"/>
            </p:cNvSpPr>
            <p:nvPr/>
          </p:nvSpPr>
          <p:spPr bwMode="auto">
            <a:xfrm>
              <a:off x="2276" y="2544"/>
              <a:ext cx="240" cy="240"/>
            </a:xfrm>
            <a:prstGeom prst="ellipse">
              <a:avLst/>
            </a:prstGeom>
            <a:gradFill rotWithShape="0">
              <a:gsLst>
                <a:gs pos="0">
                  <a:srgbClr val="00B050"/>
                </a:gs>
                <a:gs pos="100000">
                  <a:srgbClr val="00B050"/>
                </a:gs>
              </a:gsLst>
              <a:path path="shape">
                <a:fillToRect l="50000" t="50000" r="50000" b="50000"/>
              </a:path>
            </a:gra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sp>
          <p:nvSpPr>
            <p:cNvPr id="54" name="zweiter_kreis">
              <a:extLst>
                <a:ext uri="{FF2B5EF4-FFF2-40B4-BE49-F238E27FC236}">
                  <a16:creationId xmlns:a16="http://schemas.microsoft.com/office/drawing/2014/main" id="{C827D1E8-908D-44A3-BAA2-6C7CCF5EEEDD}"/>
                </a:ext>
              </a:extLst>
            </p:cNvPr>
            <p:cNvSpPr>
              <a:spLocks noChangeArrowheads="1"/>
            </p:cNvSpPr>
            <p:nvPr/>
          </p:nvSpPr>
          <p:spPr bwMode="auto">
            <a:xfrm>
              <a:off x="2276" y="2814"/>
              <a:ext cx="240" cy="240"/>
            </a:xfrm>
            <a:prstGeom prst="ellipse">
              <a:avLst/>
            </a:prstGeom>
            <a:solidFill>
              <a:srgbClr val="C0C0C0"/>
            </a:solidFill>
            <a:ln w="9525">
              <a:solidFill>
                <a:schemeClr val="bg1"/>
              </a:solidFill>
              <a:round/>
              <a:headEnd/>
              <a:tailEnd/>
            </a:ln>
          </p:spPr>
          <p:txBody>
            <a:bodyPr wrap="none" anchor="ctr"/>
            <a:lstStyle/>
            <a:p>
              <a:pPr eaLnBrk="1" hangingPunct="1"/>
              <a:endParaRPr lang="zh-CN" altLang="en-US" b="1"/>
            </a:p>
          </p:txBody>
        </p:sp>
        <p:sp>
          <p:nvSpPr>
            <p:cNvPr id="55" name="dritter_kreis">
              <a:extLst>
                <a:ext uri="{FF2B5EF4-FFF2-40B4-BE49-F238E27FC236}">
                  <a16:creationId xmlns:a16="http://schemas.microsoft.com/office/drawing/2014/main" id="{8DCBD393-E052-4FA4-98FB-3C259D4837C8}"/>
                </a:ext>
              </a:extLst>
            </p:cNvPr>
            <p:cNvSpPr>
              <a:spLocks noChangeArrowheads="1"/>
            </p:cNvSpPr>
            <p:nvPr/>
          </p:nvSpPr>
          <p:spPr bwMode="auto">
            <a:xfrm>
              <a:off x="2276" y="3085"/>
              <a:ext cx="240" cy="240"/>
            </a:xfrm>
            <a:prstGeom prst="ellipse">
              <a:avLst/>
            </a:prstGeom>
            <a:solidFill>
              <a:srgbClr val="C0C0C0"/>
            </a:soli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grpSp>
      <p:grpSp>
        <p:nvGrpSpPr>
          <p:cNvPr id="56" name="Group 53">
            <a:extLst>
              <a:ext uri="{FF2B5EF4-FFF2-40B4-BE49-F238E27FC236}">
                <a16:creationId xmlns:a16="http://schemas.microsoft.com/office/drawing/2014/main" id="{540A1676-333D-4B9E-AAD9-E107BE62CF6B}"/>
              </a:ext>
            </a:extLst>
          </p:cNvPr>
          <p:cNvGrpSpPr>
            <a:grpSpLocks/>
          </p:cNvGrpSpPr>
          <p:nvPr/>
        </p:nvGrpSpPr>
        <p:grpSpPr bwMode="auto">
          <a:xfrm rot="16200000">
            <a:off x="806276" y="2053113"/>
            <a:ext cx="216000" cy="468000"/>
            <a:chOff x="2204" y="2499"/>
            <a:chExt cx="384" cy="872"/>
          </a:xfrm>
          <a:scene3d>
            <a:camera prst="orthographicFront">
              <a:rot lat="0" lon="0" rev="5400000"/>
            </a:camera>
            <a:lightRig rig="threePt" dir="t"/>
          </a:scene3d>
        </p:grpSpPr>
        <p:sp>
          <p:nvSpPr>
            <p:cNvPr id="57" name="große_box">
              <a:extLst>
                <a:ext uri="{FF2B5EF4-FFF2-40B4-BE49-F238E27FC236}">
                  <a16:creationId xmlns:a16="http://schemas.microsoft.com/office/drawing/2014/main" id="{757DB96E-B04A-49E6-A29E-911F7029085F}"/>
                </a:ext>
              </a:extLst>
            </p:cNvPr>
            <p:cNvSpPr>
              <a:spLocks noChangeArrowheads="1"/>
            </p:cNvSpPr>
            <p:nvPr/>
          </p:nvSpPr>
          <p:spPr bwMode="auto">
            <a:xfrm>
              <a:off x="2204" y="2499"/>
              <a:ext cx="384" cy="872"/>
            </a:xfrm>
            <a:prstGeom prst="roundRect">
              <a:avLst>
                <a:gd name="adj" fmla="val 9380"/>
              </a:avLst>
            </a:prstGeom>
            <a:solidFill>
              <a:srgbClr val="B2B2B2"/>
            </a:soli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58" name="erster_kreis">
              <a:extLst>
                <a:ext uri="{FF2B5EF4-FFF2-40B4-BE49-F238E27FC236}">
                  <a16:creationId xmlns:a16="http://schemas.microsoft.com/office/drawing/2014/main" id="{BBE7ED72-FEEA-4C55-8DED-0030A4E15C1E}"/>
                </a:ext>
              </a:extLst>
            </p:cNvPr>
            <p:cNvSpPr>
              <a:spLocks noChangeArrowheads="1"/>
            </p:cNvSpPr>
            <p:nvPr/>
          </p:nvSpPr>
          <p:spPr bwMode="auto">
            <a:xfrm>
              <a:off x="2276" y="2544"/>
              <a:ext cx="240" cy="240"/>
            </a:xfrm>
            <a:prstGeom prst="ellipse">
              <a:avLst/>
            </a:prstGeom>
            <a:gradFill rotWithShape="0">
              <a:gsLst>
                <a:gs pos="0">
                  <a:srgbClr val="D0D0D0"/>
                </a:gs>
                <a:gs pos="100000">
                  <a:srgbClr val="C0C0C0"/>
                </a:gs>
              </a:gsLst>
              <a:path path="shape">
                <a:fillToRect l="50000" t="50000" r="50000" b="50000"/>
              </a:path>
            </a:gra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59" name="zweiter_kreis">
              <a:extLst>
                <a:ext uri="{FF2B5EF4-FFF2-40B4-BE49-F238E27FC236}">
                  <a16:creationId xmlns:a16="http://schemas.microsoft.com/office/drawing/2014/main" id="{94937850-154A-4407-81BA-9AC3E863E0CD}"/>
                </a:ext>
              </a:extLst>
            </p:cNvPr>
            <p:cNvSpPr>
              <a:spLocks noChangeArrowheads="1"/>
            </p:cNvSpPr>
            <p:nvPr/>
          </p:nvSpPr>
          <p:spPr bwMode="auto">
            <a:xfrm>
              <a:off x="2276" y="2814"/>
              <a:ext cx="240" cy="240"/>
            </a:xfrm>
            <a:prstGeom prst="ellipse">
              <a:avLst/>
            </a:prstGeom>
            <a:gradFill rotWithShape="0">
              <a:gsLst>
                <a:gs pos="0">
                  <a:srgbClr val="F4B942"/>
                </a:gs>
                <a:gs pos="100000">
                  <a:srgbClr val="F0A000"/>
                </a:gs>
              </a:gsLst>
              <a:path path="shape">
                <a:fillToRect l="50000" t="50000" r="50000" b="50000"/>
              </a:path>
            </a:gra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60" name="dritter_kreis">
              <a:extLst>
                <a:ext uri="{FF2B5EF4-FFF2-40B4-BE49-F238E27FC236}">
                  <a16:creationId xmlns:a16="http://schemas.microsoft.com/office/drawing/2014/main" id="{82A9676A-48FC-422E-ACB4-12A395994439}"/>
                </a:ext>
              </a:extLst>
            </p:cNvPr>
            <p:cNvSpPr>
              <a:spLocks noChangeArrowheads="1"/>
            </p:cNvSpPr>
            <p:nvPr/>
          </p:nvSpPr>
          <p:spPr bwMode="auto">
            <a:xfrm>
              <a:off x="2276" y="3085"/>
              <a:ext cx="240" cy="240"/>
            </a:xfrm>
            <a:prstGeom prst="ellipse">
              <a:avLst/>
            </a:prstGeom>
            <a:solidFill>
              <a:srgbClr val="C0C0C0"/>
            </a:soli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grpSp>
      <p:grpSp>
        <p:nvGrpSpPr>
          <p:cNvPr id="61" name="Group 53">
            <a:extLst>
              <a:ext uri="{FF2B5EF4-FFF2-40B4-BE49-F238E27FC236}">
                <a16:creationId xmlns:a16="http://schemas.microsoft.com/office/drawing/2014/main" id="{594FAF4E-AB18-48BC-A860-F6D4DE5314EF}"/>
              </a:ext>
            </a:extLst>
          </p:cNvPr>
          <p:cNvGrpSpPr>
            <a:grpSpLocks/>
          </p:cNvGrpSpPr>
          <p:nvPr/>
        </p:nvGrpSpPr>
        <p:grpSpPr bwMode="auto">
          <a:xfrm rot="16200000">
            <a:off x="2757775" y="6088327"/>
            <a:ext cx="216000" cy="468000"/>
            <a:chOff x="2204" y="2499"/>
            <a:chExt cx="384" cy="872"/>
          </a:xfrm>
          <a:scene3d>
            <a:camera prst="orthographicFront">
              <a:rot lat="0" lon="0" rev="5400000"/>
            </a:camera>
            <a:lightRig rig="threePt" dir="t"/>
          </a:scene3d>
        </p:grpSpPr>
        <p:sp>
          <p:nvSpPr>
            <p:cNvPr id="62" name="große_box">
              <a:extLst>
                <a:ext uri="{FF2B5EF4-FFF2-40B4-BE49-F238E27FC236}">
                  <a16:creationId xmlns:a16="http://schemas.microsoft.com/office/drawing/2014/main" id="{CA4AF7EC-EE2B-4F1D-94E5-8B88F32C07B8}"/>
                </a:ext>
              </a:extLst>
            </p:cNvPr>
            <p:cNvSpPr>
              <a:spLocks noChangeArrowheads="1"/>
            </p:cNvSpPr>
            <p:nvPr/>
          </p:nvSpPr>
          <p:spPr bwMode="auto">
            <a:xfrm>
              <a:off x="2204" y="2499"/>
              <a:ext cx="384" cy="872"/>
            </a:xfrm>
            <a:prstGeom prst="roundRect">
              <a:avLst>
                <a:gd name="adj" fmla="val 9380"/>
              </a:avLst>
            </a:prstGeom>
            <a:solidFill>
              <a:srgbClr val="B2B2B2"/>
            </a:soli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63" name="erster_kreis">
              <a:extLst>
                <a:ext uri="{FF2B5EF4-FFF2-40B4-BE49-F238E27FC236}">
                  <a16:creationId xmlns:a16="http://schemas.microsoft.com/office/drawing/2014/main" id="{E6E25B06-0D81-454C-8B3D-781F40BC5EC5}"/>
                </a:ext>
              </a:extLst>
            </p:cNvPr>
            <p:cNvSpPr>
              <a:spLocks noChangeArrowheads="1"/>
            </p:cNvSpPr>
            <p:nvPr/>
          </p:nvSpPr>
          <p:spPr bwMode="auto">
            <a:xfrm>
              <a:off x="2276" y="2544"/>
              <a:ext cx="240" cy="240"/>
            </a:xfrm>
            <a:prstGeom prst="ellipse">
              <a:avLst/>
            </a:prstGeom>
            <a:gradFill rotWithShape="0">
              <a:gsLst>
                <a:gs pos="0">
                  <a:srgbClr val="D0D0D0"/>
                </a:gs>
                <a:gs pos="100000">
                  <a:srgbClr val="C0C0C0"/>
                </a:gs>
              </a:gsLst>
              <a:path path="shape">
                <a:fillToRect l="50000" t="50000" r="50000" b="50000"/>
              </a:path>
            </a:gra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64" name="zweiter_kreis">
              <a:extLst>
                <a:ext uri="{FF2B5EF4-FFF2-40B4-BE49-F238E27FC236}">
                  <a16:creationId xmlns:a16="http://schemas.microsoft.com/office/drawing/2014/main" id="{A6C31461-AC4C-43E3-A811-0A6A776D2C42}"/>
                </a:ext>
              </a:extLst>
            </p:cNvPr>
            <p:cNvSpPr>
              <a:spLocks noChangeArrowheads="1"/>
            </p:cNvSpPr>
            <p:nvPr/>
          </p:nvSpPr>
          <p:spPr bwMode="auto">
            <a:xfrm>
              <a:off x="2276" y="2814"/>
              <a:ext cx="240" cy="240"/>
            </a:xfrm>
            <a:prstGeom prst="ellipse">
              <a:avLst/>
            </a:prstGeom>
            <a:gradFill rotWithShape="0">
              <a:gsLst>
                <a:gs pos="0">
                  <a:srgbClr val="F4B942"/>
                </a:gs>
                <a:gs pos="100000">
                  <a:srgbClr val="F0A000"/>
                </a:gs>
              </a:gsLst>
              <a:path path="shape">
                <a:fillToRect l="50000" t="50000" r="50000" b="50000"/>
              </a:path>
            </a:gra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sp>
          <p:nvSpPr>
            <p:cNvPr id="65" name="dritter_kreis">
              <a:extLst>
                <a:ext uri="{FF2B5EF4-FFF2-40B4-BE49-F238E27FC236}">
                  <a16:creationId xmlns:a16="http://schemas.microsoft.com/office/drawing/2014/main" id="{00E68AB4-AEC4-46AA-9659-086203E1F001}"/>
                </a:ext>
              </a:extLst>
            </p:cNvPr>
            <p:cNvSpPr>
              <a:spLocks noChangeArrowheads="1"/>
            </p:cNvSpPr>
            <p:nvPr/>
          </p:nvSpPr>
          <p:spPr bwMode="auto">
            <a:xfrm>
              <a:off x="2276" y="3085"/>
              <a:ext cx="240" cy="240"/>
            </a:xfrm>
            <a:prstGeom prst="ellipse">
              <a:avLst/>
            </a:prstGeom>
            <a:solidFill>
              <a:srgbClr val="C0C0C0"/>
            </a:solidFill>
            <a:ln w="9525">
              <a:solidFill>
                <a:srgbClr val="FFFFFF"/>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srgbClr val="000000"/>
                </a:solidFill>
                <a:effectLst/>
                <a:uLnTx/>
                <a:uFillTx/>
                <a:latin typeface="Arial" panose="020B0604020202020204" pitchFamily="34" charset="0"/>
                <a:ea typeface="宋体" panose="02010600030101010101" pitchFamily="2" charset="-122"/>
              </a:endParaRPr>
            </a:p>
          </p:txBody>
        </p:sp>
      </p:grpSp>
      <p:grpSp>
        <p:nvGrpSpPr>
          <p:cNvPr id="67" name="Group 53"/>
          <p:cNvGrpSpPr>
            <a:grpSpLocks/>
          </p:cNvGrpSpPr>
          <p:nvPr/>
        </p:nvGrpSpPr>
        <p:grpSpPr bwMode="auto">
          <a:xfrm rot="16200000">
            <a:off x="2750222" y="3613808"/>
            <a:ext cx="216000" cy="468000"/>
            <a:chOff x="2204" y="2499"/>
            <a:chExt cx="384" cy="872"/>
          </a:xfrm>
          <a:scene3d>
            <a:camera prst="orthographicFront">
              <a:rot lat="0" lon="0" rev="5400000"/>
            </a:camera>
            <a:lightRig rig="threePt" dir="t"/>
          </a:scene3d>
        </p:grpSpPr>
        <p:sp>
          <p:nvSpPr>
            <p:cNvPr id="68" name="große_box"/>
            <p:cNvSpPr>
              <a:spLocks noChangeArrowheads="1"/>
            </p:cNvSpPr>
            <p:nvPr/>
          </p:nvSpPr>
          <p:spPr bwMode="auto">
            <a:xfrm>
              <a:off x="2204" y="2499"/>
              <a:ext cx="384" cy="872"/>
            </a:xfrm>
            <a:prstGeom prst="roundRect">
              <a:avLst>
                <a:gd name="adj" fmla="val 9380"/>
              </a:avLst>
            </a:prstGeom>
            <a:solidFill>
              <a:srgbClr val="B2B2B2"/>
            </a:soli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sp>
          <p:nvSpPr>
            <p:cNvPr id="69" name="erster_kreis"/>
            <p:cNvSpPr>
              <a:spLocks noChangeArrowheads="1"/>
            </p:cNvSpPr>
            <p:nvPr/>
          </p:nvSpPr>
          <p:spPr bwMode="auto">
            <a:xfrm>
              <a:off x="2276" y="2544"/>
              <a:ext cx="240" cy="240"/>
            </a:xfrm>
            <a:prstGeom prst="ellipse">
              <a:avLst/>
            </a:prstGeom>
            <a:gradFill rotWithShape="0">
              <a:gsLst>
                <a:gs pos="0">
                  <a:srgbClr val="D0D0D0"/>
                </a:gs>
                <a:gs pos="100000">
                  <a:srgbClr val="C0C0C0"/>
                </a:gs>
              </a:gsLst>
              <a:path path="shape">
                <a:fillToRect l="50000" t="50000" r="50000" b="50000"/>
              </a:path>
            </a:gra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sp>
          <p:nvSpPr>
            <p:cNvPr id="70" name="zweiter_kreis"/>
            <p:cNvSpPr>
              <a:spLocks noChangeArrowheads="1"/>
            </p:cNvSpPr>
            <p:nvPr/>
          </p:nvSpPr>
          <p:spPr bwMode="auto">
            <a:xfrm>
              <a:off x="2276" y="2814"/>
              <a:ext cx="240" cy="240"/>
            </a:xfrm>
            <a:prstGeom prst="ellipse">
              <a:avLst/>
            </a:prstGeom>
            <a:gradFill rotWithShape="0">
              <a:gsLst>
                <a:gs pos="0">
                  <a:srgbClr val="F4B942"/>
                </a:gs>
                <a:gs pos="100000">
                  <a:srgbClr val="F0A000"/>
                </a:gs>
              </a:gsLst>
              <a:path path="shape">
                <a:fillToRect l="50000" t="50000" r="50000" b="50000"/>
              </a:path>
            </a:gra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sp>
          <p:nvSpPr>
            <p:cNvPr id="71" name="dritter_kreis"/>
            <p:cNvSpPr>
              <a:spLocks noChangeArrowheads="1"/>
            </p:cNvSpPr>
            <p:nvPr/>
          </p:nvSpPr>
          <p:spPr bwMode="auto">
            <a:xfrm>
              <a:off x="2276" y="3085"/>
              <a:ext cx="240" cy="240"/>
            </a:xfrm>
            <a:prstGeom prst="ellipse">
              <a:avLst/>
            </a:prstGeom>
            <a:solidFill>
              <a:srgbClr val="C0C0C0"/>
            </a:solidFill>
            <a:ln w="9525">
              <a:solidFill>
                <a:schemeClr val="bg1"/>
              </a:solidFill>
              <a:round/>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b="1"/>
            </a:p>
          </p:txBody>
        </p:sp>
      </p:grpSp>
    </p:spTree>
    <p:extLst>
      <p:ext uri="{BB962C8B-B14F-4D97-AF65-F5344CB8AC3E}">
        <p14:creationId xmlns:p14="http://schemas.microsoft.com/office/powerpoint/2010/main" val="2614010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BDF7FC-DEFB-40B3-8779-E248CE6603E2}"/>
              </a:ext>
            </a:extLst>
          </p:cNvPr>
          <p:cNvSpPr>
            <a:spLocks noGrp="1"/>
          </p:cNvSpPr>
          <p:nvPr>
            <p:ph type="title"/>
          </p:nvPr>
        </p:nvSpPr>
        <p:spPr/>
        <p:txBody>
          <a:bodyPr>
            <a:normAutofit/>
          </a:bodyPr>
          <a:lstStyle/>
          <a:p>
            <a:r>
              <a:rPr lang="zh-CN" altLang="en-US" b="1" dirty="0"/>
              <a:t>丽泽</a:t>
            </a:r>
            <a:r>
              <a:rPr lang="zh-CN" altLang="en-US" b="1" dirty="0" smtClean="0"/>
              <a:t>项目</a:t>
            </a:r>
            <a:endParaRPr lang="en-US" dirty="0"/>
          </a:p>
        </p:txBody>
      </p:sp>
      <p:graphicFrame>
        <p:nvGraphicFramePr>
          <p:cNvPr id="6" name="表格 2">
            <a:extLst>
              <a:ext uri="{FF2B5EF4-FFF2-40B4-BE49-F238E27FC236}">
                <a16:creationId xmlns:a16="http://schemas.microsoft.com/office/drawing/2014/main" id="{E37E2612-AB0A-4C7E-8F09-5CEA9C480AC4}"/>
              </a:ext>
            </a:extLst>
          </p:cNvPr>
          <p:cNvGraphicFramePr>
            <a:graphicFrameLocks noGrp="1"/>
          </p:cNvGraphicFramePr>
          <p:nvPr>
            <p:extLst>
              <p:ext uri="{D42A27DB-BD31-4B8C-83A1-F6EECF244321}">
                <p14:modId xmlns:p14="http://schemas.microsoft.com/office/powerpoint/2010/main" val="2669485671"/>
              </p:ext>
            </p:extLst>
          </p:nvPr>
        </p:nvGraphicFramePr>
        <p:xfrm>
          <a:off x="201566" y="848695"/>
          <a:ext cx="11759524" cy="5936795"/>
        </p:xfrm>
        <a:graphic>
          <a:graphicData uri="http://schemas.openxmlformats.org/drawingml/2006/table">
            <a:tbl>
              <a:tblPr/>
              <a:tblGrid>
                <a:gridCol w="621335">
                  <a:extLst>
                    <a:ext uri="{9D8B030D-6E8A-4147-A177-3AD203B41FA5}">
                      <a16:colId xmlns:a16="http://schemas.microsoft.com/office/drawing/2014/main" val="20000"/>
                    </a:ext>
                  </a:extLst>
                </a:gridCol>
                <a:gridCol w="2317179">
                  <a:extLst>
                    <a:ext uri="{9D8B030D-6E8A-4147-A177-3AD203B41FA5}">
                      <a16:colId xmlns:a16="http://schemas.microsoft.com/office/drawing/2014/main" val="20001"/>
                    </a:ext>
                  </a:extLst>
                </a:gridCol>
                <a:gridCol w="1569302">
                  <a:extLst>
                    <a:ext uri="{9D8B030D-6E8A-4147-A177-3AD203B41FA5}">
                      <a16:colId xmlns:a16="http://schemas.microsoft.com/office/drawing/2014/main" val="20002"/>
                    </a:ext>
                  </a:extLst>
                </a:gridCol>
                <a:gridCol w="1160038">
                  <a:extLst>
                    <a:ext uri="{9D8B030D-6E8A-4147-A177-3AD203B41FA5}">
                      <a16:colId xmlns:a16="http://schemas.microsoft.com/office/drawing/2014/main" val="20003"/>
                    </a:ext>
                  </a:extLst>
                </a:gridCol>
                <a:gridCol w="3143613">
                  <a:extLst>
                    <a:ext uri="{9D8B030D-6E8A-4147-A177-3AD203B41FA5}">
                      <a16:colId xmlns:a16="http://schemas.microsoft.com/office/drawing/2014/main" val="20004"/>
                    </a:ext>
                  </a:extLst>
                </a:gridCol>
                <a:gridCol w="1511131">
                  <a:extLst>
                    <a:ext uri="{9D8B030D-6E8A-4147-A177-3AD203B41FA5}">
                      <a16:colId xmlns:a16="http://schemas.microsoft.com/office/drawing/2014/main" val="20005"/>
                    </a:ext>
                  </a:extLst>
                </a:gridCol>
                <a:gridCol w="1436926">
                  <a:extLst>
                    <a:ext uri="{9D8B030D-6E8A-4147-A177-3AD203B41FA5}">
                      <a16:colId xmlns:a16="http://schemas.microsoft.com/office/drawing/2014/main" val="20006"/>
                    </a:ext>
                  </a:extLst>
                </a:gridCol>
              </a:tblGrid>
              <a:tr h="453861">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序号</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任务描述</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负责人</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进度</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a:solidFill>
                            <a:srgbClr val="FFFFFF"/>
                          </a:solidFill>
                          <a:effectLst/>
                          <a:latin typeface="微软雅黑" panose="020B0503020204020204" pitchFamily="34" charset="-122"/>
                          <a:ea typeface="微软雅黑" panose="020B0503020204020204" pitchFamily="34" charset="-122"/>
                        </a:rPr>
                        <a:t>备注</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计划完成时间</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a:solidFill>
                            <a:srgbClr val="FFFFFF"/>
                          </a:solidFill>
                          <a:effectLst/>
                          <a:latin typeface="微软雅黑" panose="020B0503020204020204" pitchFamily="34" charset="-122"/>
                          <a:ea typeface="微软雅黑" panose="020B0503020204020204" pitchFamily="34" charset="-122"/>
                        </a:rPr>
                        <a:t>实际完成时间</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extLst>
                  <a:ext uri="{0D108BD9-81ED-4DB2-BD59-A6C34878D82A}">
                    <a16:rowId xmlns:a16="http://schemas.microsoft.com/office/drawing/2014/main" val="10000"/>
                  </a:ext>
                </a:extLst>
              </a:tr>
              <a:tr h="624179">
                <a:tc>
                  <a:txBody>
                    <a:bodyPr/>
                    <a:lstStyle/>
                    <a:p>
                      <a:pPr algn="ctr" rtl="0" fontAlgn="ctr"/>
                      <a:r>
                        <a:rPr lang="en-US" altLang="zh-CN" sz="1200" b="0" i="0" u="none" strike="noStrike" dirty="0">
                          <a:solidFill>
                            <a:srgbClr val="000000"/>
                          </a:solidFill>
                          <a:effectLst/>
                          <a:latin typeface="微软雅黑" panose="020B0503020204020204" pitchFamily="34" charset="-122"/>
                          <a:ea typeface="微软雅黑" panose="020B0503020204020204" pitchFamily="34" charset="-122"/>
                        </a:rPr>
                        <a:t>1</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停车场续费是否采用公众号确认</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已完成</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50000"/>
                        <a:lumOff val="50000"/>
                      </a:schemeClr>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effectLst/>
                          <a:latin typeface="微软雅黑" panose="020B0503020204020204" pitchFamily="34" charset="-122"/>
                          <a:ea typeface="微软雅黑" panose="020B0503020204020204" pitchFamily="34" charset="-122"/>
                        </a:rPr>
                        <a:t>和孟总确认：暂不放入微信公众号；</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2018.1.26</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effectLst/>
                          <a:latin typeface="微软雅黑" panose="020B0503020204020204" pitchFamily="34" charset="-122"/>
                          <a:ea typeface="微软雅黑" panose="020B0503020204020204" pitchFamily="34" charset="-122"/>
                        </a:rPr>
                        <a:t>2018.1.29</a:t>
                      </a:r>
                      <a:endParaRPr lang="zh-CN" altLang="en-US" sz="1200" b="0" i="0" u="none" strike="noStrike" dirty="0" smtClean="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3698287045"/>
                  </a:ext>
                </a:extLst>
              </a:tr>
              <a:tr h="631000">
                <a:tc>
                  <a:txBody>
                    <a:bodyPr/>
                    <a:lstStyle/>
                    <a:p>
                      <a:pPr algn="ctr" rtl="0" fontAlgn="ctr"/>
                      <a:r>
                        <a:rPr lang="en-US" altLang="zh-CN" sz="1200" b="0" i="0" u="none" strike="noStrike" dirty="0">
                          <a:solidFill>
                            <a:srgbClr val="000000"/>
                          </a:solidFill>
                          <a:effectLst/>
                          <a:latin typeface="微软雅黑" panose="020B0503020204020204" pitchFamily="34" charset="-122"/>
                          <a:ea typeface="微软雅黑" panose="020B0503020204020204" pitchFamily="34" charset="-122"/>
                        </a:rPr>
                        <a:t>2</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l" rtl="0" fontAlgn="ct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停车场续费定价确认</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已完成</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50000"/>
                        <a:lumOff val="50000"/>
                      </a:schemeClr>
                    </a:solidFill>
                  </a:tcPr>
                </a:tc>
                <a:tc>
                  <a:txBody>
                    <a:bodyPr/>
                    <a:lstStyle/>
                    <a:p>
                      <a:pPr algn="l" fontAlgn="ctr"/>
                      <a:r>
                        <a:rPr lang="zh-CN" altLang="en-US" sz="1200" b="0" i="0" u="none" strike="noStrike" dirty="0" smtClean="0">
                          <a:effectLst/>
                          <a:latin typeface="微软雅黑" panose="020B0503020204020204" pitchFamily="34" charset="-122"/>
                          <a:ea typeface="微软雅黑" panose="020B0503020204020204" pitchFamily="34" charset="-122"/>
                        </a:rPr>
                        <a:t>和孟总确认：每个月</a:t>
                      </a:r>
                      <a:r>
                        <a:rPr lang="en-US" altLang="zh-CN" sz="1200" b="0" i="0" u="none" strike="noStrike" dirty="0" smtClean="0">
                          <a:effectLst/>
                          <a:latin typeface="微软雅黑" panose="020B0503020204020204" pitchFamily="34" charset="-122"/>
                          <a:ea typeface="微软雅黑" panose="020B0503020204020204" pitchFamily="34" charset="-122"/>
                        </a:rPr>
                        <a:t>600</a:t>
                      </a:r>
                      <a:r>
                        <a:rPr lang="zh-CN" altLang="en-US" sz="1200" b="0" i="0" u="none" strike="noStrike" dirty="0" smtClean="0">
                          <a:effectLst/>
                          <a:latin typeface="微软雅黑" panose="020B0503020204020204" pitchFamily="34" charset="-122"/>
                          <a:ea typeface="微软雅黑" panose="020B0503020204020204" pitchFamily="34" charset="-122"/>
                        </a:rPr>
                        <a:t>元停车费；</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2018.1.26</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effectLst/>
                          <a:latin typeface="微软雅黑" panose="020B0503020204020204" pitchFamily="34" charset="-122"/>
                          <a:ea typeface="微软雅黑" panose="020B0503020204020204" pitchFamily="34" charset="-122"/>
                        </a:rPr>
                        <a:t>2018.1.29</a:t>
                      </a:r>
                      <a:endParaRPr lang="zh-CN" altLang="en-US" sz="1200" b="0" i="0" u="none" strike="noStrike" dirty="0" smtClean="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686209">
                <a:tc>
                  <a:txBody>
                    <a:bodyPr/>
                    <a:lstStyle/>
                    <a:p>
                      <a:pPr algn="ctr" rtl="0" fontAlgn="ctr"/>
                      <a:r>
                        <a:rPr lang="en-US" altLang="zh-CN" sz="1200" b="0" i="0" u="none" strike="noStrike" dirty="0">
                          <a:solidFill>
                            <a:srgbClr val="000000"/>
                          </a:solidFill>
                          <a:effectLst/>
                          <a:latin typeface="微软雅黑" panose="020B0503020204020204" pitchFamily="34" charset="-122"/>
                          <a:ea typeface="微软雅黑" panose="020B0503020204020204" pitchFamily="34" charset="-122"/>
                        </a:rPr>
                        <a:t>3</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l" rtl="0" fontAlgn="ct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管家版</a:t>
                      </a: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APP</a:t>
                      </a: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a:t>
                      </a: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IOS</a:t>
                      </a: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）部署</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已完成</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50000"/>
                        <a:lumOff val="50000"/>
                      </a:schemeClr>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已于</a:t>
                      </a:r>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2018.1.29</a:t>
                      </a: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在</a:t>
                      </a:r>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apple</a:t>
                      </a:r>
                      <a:r>
                        <a:rPr lang="en-US" altLang="zh-CN" sz="1200" b="0" i="0" u="none" strike="noStrike" kern="1200" baseline="0" dirty="0" smtClean="0">
                          <a:solidFill>
                            <a:schemeClr val="tx1"/>
                          </a:solidFill>
                          <a:effectLst/>
                          <a:latin typeface="微软雅黑" panose="020B0503020204020204" pitchFamily="34" charset="-122"/>
                          <a:ea typeface="微软雅黑" panose="020B0503020204020204" pitchFamily="34" charset="-122"/>
                          <a:cs typeface="+mn-cs"/>
                        </a:rPr>
                        <a:t> store</a:t>
                      </a:r>
                      <a:r>
                        <a:rPr lang="zh-CN" altLang="en-US" sz="1200" b="0" i="0" u="none" strike="noStrike" kern="1200" baseline="0" dirty="0" smtClean="0">
                          <a:solidFill>
                            <a:schemeClr val="tx1"/>
                          </a:solidFill>
                          <a:effectLst/>
                          <a:latin typeface="微软雅黑" panose="020B0503020204020204" pitchFamily="34" charset="-122"/>
                          <a:ea typeface="微软雅黑" panose="020B0503020204020204" pitchFamily="34" charset="-122"/>
                          <a:cs typeface="+mn-cs"/>
                        </a:rPr>
                        <a:t>上架；</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2018.1.26</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ctr"/>
                      <a:r>
                        <a:rPr lang="en-US" altLang="zh-CN" sz="1200" b="0" i="0" u="none" strike="noStrike" dirty="0" smtClean="0">
                          <a:effectLst/>
                          <a:latin typeface="微软雅黑" panose="020B0503020204020204" pitchFamily="34" charset="-122"/>
                          <a:ea typeface="微软雅黑" panose="020B0503020204020204" pitchFamily="34" charset="-122"/>
                        </a:rPr>
                        <a:t>2018.1.29</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742495149"/>
                  </a:ext>
                </a:extLst>
              </a:tr>
              <a:tr h="718456">
                <a:tc>
                  <a:txBody>
                    <a:bodyPr/>
                    <a:lstStyle/>
                    <a:p>
                      <a:pPr marL="0" algn="ctr" defTabSz="914400" rtl="0" eaLnBrk="1" fontAlgn="ctr" latinLnBrk="0" hangingPunct="1"/>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4</a:t>
                      </a:r>
                      <a:endParaRPr lang="en-US" altLang="zh-CN"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algn="l" defTabSz="914400" rtl="0" eaLnBrk="1" fontAlgn="ctr" latinLnBrk="0" hangingPunct="1"/>
                      <a:r>
                        <a:rPr lang="zh-CN" altLang="en-US" sz="1200" b="1"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问题点处理</a:t>
                      </a:r>
                      <a:endParaRPr lang="zh-CN" altLang="en-US" sz="1200" b="1"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进行中</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B050"/>
                    </a:solidFill>
                  </a:tcPr>
                </a:tc>
                <a:tc>
                  <a:txBody>
                    <a:bodyPr/>
                    <a:lstStyle/>
                    <a:p>
                      <a:pPr algn="l" fontAlgn="ctr"/>
                      <a:r>
                        <a:rPr lang="zh-CN" altLang="en-US" sz="1200" b="0" i="0" u="none" strike="noStrike" dirty="0" smtClean="0">
                          <a:effectLst/>
                          <a:latin typeface="微软雅黑" panose="020B0503020204020204" pitchFamily="34" charset="-122"/>
                          <a:ea typeface="微软雅黑" panose="020B0503020204020204" pitchFamily="34" charset="-122"/>
                        </a:rPr>
                        <a:t>上周处理问题点</a:t>
                      </a:r>
                      <a:r>
                        <a:rPr lang="en-US" altLang="zh-CN" sz="1200" b="0" i="0" u="none" strike="noStrike" dirty="0" smtClean="0">
                          <a:effectLst/>
                          <a:latin typeface="微软雅黑" panose="020B0503020204020204" pitchFamily="34" charset="-122"/>
                          <a:ea typeface="微软雅黑" panose="020B0503020204020204" pitchFamily="34" charset="-122"/>
                        </a:rPr>
                        <a:t>12</a:t>
                      </a:r>
                      <a:r>
                        <a:rPr lang="zh-CN" altLang="en-US" sz="1200" b="0" i="0" u="none" strike="noStrike" dirty="0" smtClean="0">
                          <a:effectLst/>
                          <a:latin typeface="微软雅黑" panose="020B0503020204020204" pitchFamily="34" charset="-122"/>
                          <a:ea typeface="微软雅黑" panose="020B0503020204020204" pitchFamily="34" charset="-122"/>
                        </a:rPr>
                        <a:t>个，剩余问题点</a:t>
                      </a:r>
                      <a:r>
                        <a:rPr lang="en-US" altLang="zh-CN" sz="1200" b="0" i="0" u="none" strike="noStrike" dirty="0" smtClean="0">
                          <a:effectLst/>
                          <a:latin typeface="微软雅黑" panose="020B0503020204020204" pitchFamily="34" charset="-122"/>
                          <a:ea typeface="微软雅黑" panose="020B0503020204020204" pitchFamily="34" charset="-122"/>
                        </a:rPr>
                        <a:t>4</a:t>
                      </a:r>
                      <a:r>
                        <a:rPr lang="zh-CN" altLang="en-US" sz="1200" b="0" i="0" u="none" strike="noStrike" dirty="0" smtClean="0">
                          <a:effectLst/>
                          <a:latin typeface="微软雅黑" panose="020B0503020204020204" pitchFamily="34" charset="-122"/>
                          <a:ea typeface="微软雅黑" panose="020B0503020204020204" pitchFamily="34" charset="-122"/>
                        </a:rPr>
                        <a:t>个，包括可能影响上线的物业服务功能问题点</a:t>
                      </a:r>
                      <a:r>
                        <a:rPr lang="en-US" altLang="zh-CN" sz="1200" b="0" i="0" u="none" strike="noStrike" dirty="0" smtClean="0">
                          <a:effectLst/>
                          <a:latin typeface="微软雅黑" panose="020B0503020204020204" pitchFamily="34" charset="-122"/>
                          <a:ea typeface="微软雅黑" panose="020B0503020204020204" pitchFamily="34" charset="-122"/>
                        </a:rPr>
                        <a:t>2</a:t>
                      </a:r>
                      <a:r>
                        <a:rPr lang="zh-CN" altLang="en-US" sz="1200" b="0" i="0" u="none" strike="noStrike" dirty="0" smtClean="0">
                          <a:effectLst/>
                          <a:latin typeface="微软雅黑" panose="020B0503020204020204" pitchFamily="34" charset="-122"/>
                          <a:ea typeface="微软雅黑" panose="020B0503020204020204" pitchFamily="34" charset="-122"/>
                        </a:rPr>
                        <a:t>个和不影响上线的界面优化问题点</a:t>
                      </a:r>
                      <a:r>
                        <a:rPr lang="en-US" altLang="zh-CN" sz="1200" b="0" i="0" u="none" strike="noStrike" dirty="0" smtClean="0">
                          <a:effectLst/>
                          <a:latin typeface="微软雅黑" panose="020B0503020204020204" pitchFamily="34" charset="-122"/>
                          <a:ea typeface="微软雅黑" panose="020B0503020204020204" pitchFamily="34" charset="-122"/>
                        </a:rPr>
                        <a:t>2</a:t>
                      </a:r>
                      <a:r>
                        <a:rPr lang="zh-CN" altLang="en-US" sz="1200" b="0" i="0" u="none" strike="noStrike" dirty="0" smtClean="0">
                          <a:effectLst/>
                          <a:latin typeface="微软雅黑" panose="020B0503020204020204" pitchFamily="34" charset="-122"/>
                          <a:ea typeface="微软雅黑" panose="020B0503020204020204" pitchFamily="34" charset="-122"/>
                        </a:rPr>
                        <a:t>个；</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2018.2.23</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ctr"/>
                      <a:r>
                        <a:rPr lang="en-US" altLang="zh-CN" sz="1200" b="0" i="0" u="none" strike="noStrike" smtClean="0">
                          <a:effectLst/>
                          <a:latin typeface="微软雅黑" panose="020B0503020204020204" pitchFamily="34" charset="-122"/>
                          <a:ea typeface="微软雅黑" panose="020B0503020204020204" pitchFamily="34" charset="-122"/>
                        </a:rPr>
                        <a:t>TBD</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468568620"/>
                  </a:ext>
                </a:extLst>
              </a:tr>
              <a:tr h="585929">
                <a:tc>
                  <a:txBody>
                    <a:bodyPr/>
                    <a:lstStyle/>
                    <a:p>
                      <a:pPr marL="0" algn="ctr" defTabSz="914400" rtl="0" eaLnBrk="1" fontAlgn="ctr" latinLnBrk="0" hangingPunct="1"/>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5</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代码学习</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进行中</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B050"/>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zh-CN" altLang="en-US" sz="1100" b="0" i="0" u="none" strike="noStrike" dirty="0" smtClean="0">
                          <a:effectLst/>
                          <a:latin typeface="微软雅黑" panose="020B0503020204020204" pitchFamily="34" charset="-122"/>
                          <a:ea typeface="微软雅黑" panose="020B0503020204020204" pitchFamily="34" charset="-122"/>
                        </a:rPr>
                        <a:t>目前前台学习完成度</a:t>
                      </a:r>
                      <a:r>
                        <a:rPr lang="en-US" altLang="zh-CN" sz="1100" b="0" i="0" u="none" strike="noStrike" dirty="0" smtClean="0">
                          <a:effectLst/>
                          <a:latin typeface="微软雅黑" panose="020B0503020204020204" pitchFamily="34" charset="-122"/>
                          <a:ea typeface="微软雅黑" panose="020B0503020204020204" pitchFamily="34" charset="-122"/>
                        </a:rPr>
                        <a:t>100% </a:t>
                      </a:r>
                      <a:r>
                        <a:rPr lang="zh-CN" altLang="en-US" sz="1100" b="0" i="0" u="none" strike="noStrike" dirty="0" smtClean="0">
                          <a:effectLst/>
                          <a:latin typeface="微软雅黑" panose="020B0503020204020204" pitchFamily="34" charset="-122"/>
                          <a:ea typeface="微软雅黑" panose="020B0503020204020204" pitchFamily="34" charset="-122"/>
                        </a:rPr>
                        <a:t>，可以修改</a:t>
                      </a:r>
                      <a:r>
                        <a:rPr lang="en-US" altLang="zh-CN" sz="1100" b="0" i="0" u="none" strike="noStrike" dirty="0" smtClean="0">
                          <a:effectLst/>
                          <a:latin typeface="微软雅黑" panose="020B0503020204020204" pitchFamily="34" charset="-122"/>
                          <a:ea typeface="微软雅黑" panose="020B0503020204020204" pitchFamily="34" charset="-122"/>
                        </a:rPr>
                        <a:t>209</a:t>
                      </a:r>
                      <a:r>
                        <a:rPr lang="zh-CN" altLang="en-US" sz="1100" b="0" i="0" u="none" strike="noStrike" dirty="0" smtClean="0">
                          <a:effectLst/>
                          <a:latin typeface="微软雅黑" panose="020B0503020204020204" pitchFamily="34" charset="-122"/>
                          <a:ea typeface="微软雅黑" panose="020B0503020204020204" pitchFamily="34" charset="-122"/>
                        </a:rPr>
                        <a:t>个功能点的前台功能；后台学习完成度</a:t>
                      </a:r>
                      <a:r>
                        <a:rPr lang="en-US" altLang="zh-CN" sz="1100" b="0" i="0" u="none" strike="noStrike" dirty="0" smtClean="0">
                          <a:effectLst/>
                          <a:latin typeface="微软雅黑" panose="020B0503020204020204" pitchFamily="34" charset="-122"/>
                          <a:ea typeface="微软雅黑" panose="020B0503020204020204" pitchFamily="34" charset="-122"/>
                        </a:rPr>
                        <a:t>4%</a:t>
                      </a:r>
                      <a:r>
                        <a:rPr lang="zh-CN" altLang="en-US" sz="1100" b="0" i="0" u="none" strike="noStrike" dirty="0" smtClean="0">
                          <a:effectLst/>
                          <a:latin typeface="微软雅黑" panose="020B0503020204020204" pitchFamily="34" charset="-122"/>
                          <a:ea typeface="微软雅黑" panose="020B0503020204020204" pitchFamily="34" charset="-122"/>
                        </a:rPr>
                        <a:t>，剩余学习功能点</a:t>
                      </a:r>
                      <a:r>
                        <a:rPr lang="en-US" altLang="zh-CN" sz="1100" b="0" i="0" u="none" strike="noStrike" dirty="0" smtClean="0">
                          <a:effectLst/>
                          <a:latin typeface="微软雅黑" panose="020B0503020204020204" pitchFamily="34" charset="-122"/>
                          <a:ea typeface="微软雅黑" panose="020B0503020204020204" pitchFamily="34" charset="-122"/>
                        </a:rPr>
                        <a:t>200</a:t>
                      </a:r>
                      <a:r>
                        <a:rPr lang="zh-CN" altLang="en-US" sz="1100" b="0" i="0" u="none" strike="noStrike" dirty="0" smtClean="0">
                          <a:effectLst/>
                          <a:latin typeface="微软雅黑" panose="020B0503020204020204" pitchFamily="34" charset="-122"/>
                          <a:ea typeface="微软雅黑" panose="020B0503020204020204" pitchFamily="34" charset="-122"/>
                        </a:rPr>
                        <a:t>个，预计</a:t>
                      </a:r>
                      <a:r>
                        <a:rPr lang="en-US" altLang="zh-CN" sz="1100" b="0" i="0" u="none" strike="noStrike" dirty="0" smtClean="0">
                          <a:effectLst/>
                          <a:latin typeface="微软雅黑" panose="020B0503020204020204" pitchFamily="34" charset="-122"/>
                          <a:ea typeface="微软雅黑" panose="020B0503020204020204" pitchFamily="34" charset="-122"/>
                        </a:rPr>
                        <a:t>4</a:t>
                      </a:r>
                      <a:r>
                        <a:rPr lang="zh-CN" altLang="en-US" sz="1100" b="0" i="0" u="none" strike="noStrike" dirty="0" smtClean="0">
                          <a:effectLst/>
                          <a:latin typeface="微软雅黑" panose="020B0503020204020204" pitchFamily="34" charset="-122"/>
                          <a:ea typeface="微软雅黑" panose="020B0503020204020204" pitchFamily="34" charset="-122"/>
                        </a:rPr>
                        <a:t>周完成，</a:t>
                      </a:r>
                      <a:r>
                        <a:rPr lang="en-US" altLang="zh-CN" sz="1100" b="0" i="0" u="none" strike="noStrike" dirty="0" smtClean="0">
                          <a:effectLst/>
                          <a:latin typeface="微软雅黑" panose="020B0503020204020204" pitchFamily="34" charset="-122"/>
                          <a:ea typeface="微软雅黑" panose="020B0503020204020204" pitchFamily="34" charset="-122"/>
                        </a:rPr>
                        <a:t>50</a:t>
                      </a:r>
                      <a:r>
                        <a:rPr lang="zh-CN" altLang="en-US" sz="1100" b="0" i="0" u="none" strike="noStrike" dirty="0" smtClean="0">
                          <a:effectLst/>
                          <a:latin typeface="微软雅黑" panose="020B0503020204020204" pitchFamily="34" charset="-122"/>
                          <a:ea typeface="微软雅黑" panose="020B0503020204020204" pitchFamily="34" charset="-122"/>
                        </a:rPr>
                        <a:t>个功能点</a:t>
                      </a:r>
                      <a:r>
                        <a:rPr lang="en-US" altLang="zh-CN" sz="1100" b="0" i="0" u="none" strike="noStrike" dirty="0" smtClean="0">
                          <a:effectLst/>
                          <a:latin typeface="微软雅黑" panose="020B0503020204020204" pitchFamily="34" charset="-122"/>
                          <a:ea typeface="微软雅黑" panose="020B0503020204020204" pitchFamily="34" charset="-122"/>
                        </a:rPr>
                        <a:t>/</a:t>
                      </a:r>
                      <a:r>
                        <a:rPr lang="zh-CN" altLang="en-US" sz="1100" b="0" i="0" u="none" strike="noStrike" dirty="0" smtClean="0">
                          <a:effectLst/>
                          <a:latin typeface="微软雅黑" panose="020B0503020204020204" pitchFamily="34" charset="-122"/>
                          <a:ea typeface="微软雅黑" panose="020B0503020204020204" pitchFamily="34" charset="-122"/>
                        </a:rPr>
                        <a:t>周。当然，整个系统组成较为复杂，除了所需的前台和后台代码知识，还包括许多计算机知识，比如服务器部署、系统性能调优、数据库设计等，我们总体计划在</a:t>
                      </a:r>
                      <a:r>
                        <a:rPr lang="en-US" altLang="zh-CN" sz="1100" b="0" i="0" u="none" strike="noStrike" dirty="0" smtClean="0">
                          <a:effectLst/>
                          <a:latin typeface="微软雅黑" panose="020B0503020204020204" pitchFamily="34" charset="-122"/>
                          <a:ea typeface="微软雅黑" panose="020B0503020204020204" pitchFamily="34" charset="-122"/>
                        </a:rPr>
                        <a:t>3</a:t>
                      </a:r>
                      <a:r>
                        <a:rPr lang="zh-CN" altLang="en-US" sz="1100" b="0" i="0" u="none" strike="noStrike" dirty="0" smtClean="0">
                          <a:effectLst/>
                          <a:latin typeface="微软雅黑" panose="020B0503020204020204" pitchFamily="34" charset="-122"/>
                          <a:ea typeface="微软雅黑" panose="020B0503020204020204" pitchFamily="34" charset="-122"/>
                        </a:rPr>
                        <a:t>月</a:t>
                      </a:r>
                      <a:r>
                        <a:rPr lang="en-US" altLang="zh-CN" sz="1100" b="0" i="0" u="none" strike="noStrike" dirty="0" smtClean="0">
                          <a:effectLst/>
                          <a:latin typeface="微软雅黑" panose="020B0503020204020204" pitchFamily="34" charset="-122"/>
                          <a:ea typeface="微软雅黑" panose="020B0503020204020204" pitchFamily="34" charset="-122"/>
                        </a:rPr>
                        <a:t>1</a:t>
                      </a:r>
                      <a:r>
                        <a:rPr lang="zh-CN" altLang="en-US" sz="1100" b="0" i="0" u="none" strike="noStrike" dirty="0" smtClean="0">
                          <a:effectLst/>
                          <a:latin typeface="微软雅黑" panose="020B0503020204020204" pitchFamily="34" charset="-122"/>
                          <a:ea typeface="微软雅黑" panose="020B0503020204020204" pitchFamily="34" charset="-122"/>
                        </a:rPr>
                        <a:t>日前尽可能完成所有学习工作</a:t>
                      </a:r>
                      <a:r>
                        <a:rPr lang="en-US" altLang="zh-CN" sz="1100" b="0" i="0" u="none" strike="noStrike" dirty="0" smtClean="0">
                          <a:effectLst/>
                          <a:latin typeface="微软雅黑" panose="020B0503020204020204" pitchFamily="34" charset="-122"/>
                          <a:ea typeface="微软雅黑" panose="020B0503020204020204" pitchFamily="34" charset="-122"/>
                        </a:rPr>
                        <a:t>;</a:t>
                      </a:r>
                      <a:endParaRPr lang="zh-CN" altLang="en-US" sz="1100" b="0" i="0" u="none" strike="noStrike" dirty="0" smtClean="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2018.3.1</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ctr"/>
                      <a:r>
                        <a:rPr lang="en-US" altLang="zh-CN" sz="1200" b="0" i="0" u="none" strike="noStrike" smtClean="0">
                          <a:effectLst/>
                          <a:latin typeface="微软雅黑" panose="020B0503020204020204" pitchFamily="34" charset="-122"/>
                          <a:ea typeface="微软雅黑" panose="020B0503020204020204" pitchFamily="34" charset="-122"/>
                        </a:rPr>
                        <a:t>TBD</a:t>
                      </a:r>
                      <a:endParaRPr lang="en-US" altLang="zh-CN"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804067504"/>
                  </a:ext>
                </a:extLst>
              </a:tr>
              <a:tr h="549870">
                <a:tc>
                  <a:txBody>
                    <a:bodyPr/>
                    <a:lstStyle/>
                    <a:p>
                      <a:pPr algn="ctr" rtl="0" fontAlgn="ct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6</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l" defTabSz="914400" rtl="0" eaLnBrk="1" fontAlgn="ctr" latinLnBrk="0" hangingPunct="1"/>
                      <a:r>
                        <a:rPr lang="zh-CN" altLang="en-US" sz="1200" b="1"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一卡通相关功能点开发</a:t>
                      </a:r>
                      <a:endParaRPr lang="zh-CN" altLang="en-US" sz="1200" b="1"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整体延迟</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0000"/>
                    </a:solidFill>
                  </a:tcPr>
                </a:tc>
                <a:tc>
                  <a:txBody>
                    <a:bodyPr/>
                    <a:lstStyle/>
                    <a:p>
                      <a:pPr marL="0" algn="l" defTabSz="914400" rtl="0" eaLnBrk="1" fontAlgn="ctr" latinLnBrk="0" hangingPunct="1"/>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由于达实一卡通接口还没有调通，所以相应开发工作延迟；</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2018.2.23</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ctr" defTabSz="914400" rtl="0" eaLnBrk="1" fontAlgn="ctr" latinLnBrk="0" hangingPunct="1"/>
                      <a:r>
                        <a:rPr lang="en-US" altLang="zh-CN" sz="1200" b="0" i="0" u="none" strike="noStrike" smtClean="0">
                          <a:effectLst/>
                          <a:latin typeface="微软雅黑" panose="020B0503020204020204" pitchFamily="34" charset="-122"/>
                          <a:ea typeface="微软雅黑" panose="020B0503020204020204" pitchFamily="34" charset="-122"/>
                        </a:rPr>
                        <a:t>TBD</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3821742622"/>
                  </a:ext>
                </a:extLst>
              </a:tr>
              <a:tr h="549870">
                <a:tc>
                  <a:txBody>
                    <a:bodyPr/>
                    <a:lstStyle/>
                    <a:p>
                      <a:pPr marL="0" algn="ctr" defTabSz="914400" rtl="0" eaLnBrk="1" fontAlgn="ctr" latinLnBrk="0" hangingPunct="1"/>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7</a:t>
                      </a:r>
                      <a:endParaRPr lang="en-US" altLang="zh-CN"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l" defTabSz="914400" rtl="0" eaLnBrk="1" fontAlgn="ctr" latinLnBrk="0" hangingPunct="1"/>
                      <a:r>
                        <a:rPr lang="zh-CN" altLang="en-US" sz="1200" b="1"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上线前交付文档准备</a:t>
                      </a:r>
                      <a:endParaRPr lang="zh-CN" altLang="en-US" sz="1200" b="1"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ctr" defTabSz="914400" rtl="0" eaLnBrk="1" fontAlgn="ctr" latinLnBrk="0" hangingPunct="1"/>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整体延迟</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0000"/>
                    </a:solidFill>
                  </a:tcPr>
                </a:tc>
                <a:tc>
                  <a:txBody>
                    <a:bodyPr/>
                    <a:lstStyle/>
                    <a:p>
                      <a:pPr marL="0" algn="l" defTabSz="914400" rtl="0" eaLnBrk="1" fontAlgn="ctr" latinLnBrk="0" hangingPunct="1"/>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需要亿达未来准备的文档已完成，需要赵磊准备的文档延迟；</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ctr" defTabSz="914400" rtl="0" eaLnBrk="1" fontAlgn="ctr" latinLnBrk="0" hangingPunct="1"/>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2018.1.26</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ctr" defTabSz="914400" rtl="0" eaLnBrk="1" fontAlgn="ctr" latinLnBrk="0" hangingPunct="1"/>
                      <a:r>
                        <a:rPr lang="en-US" altLang="zh-CN" sz="1200" b="0" i="0" u="none" strike="noStrike" smtClean="0">
                          <a:effectLst/>
                          <a:latin typeface="微软雅黑" panose="020B0503020204020204" pitchFamily="34" charset="-122"/>
                          <a:ea typeface="微软雅黑" panose="020B0503020204020204" pitchFamily="34" charset="-122"/>
                        </a:rPr>
                        <a:t>TBD</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3539450913"/>
                  </a:ext>
                </a:extLst>
              </a:tr>
              <a:tr h="549870">
                <a:tc>
                  <a:txBody>
                    <a:bodyPr/>
                    <a:lstStyle/>
                    <a:p>
                      <a:pPr algn="ctr" rtl="0" fontAlgn="ct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8</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l" defTabSz="914400" rtl="0" eaLnBrk="1" fontAlgn="ctr" latinLnBrk="0" hangingPunct="1"/>
                      <a:r>
                        <a:rPr lang="zh-CN" altLang="en-US" sz="1200" b="1" i="0" u="none" strike="noStrike" kern="1200" dirty="0">
                          <a:solidFill>
                            <a:srgbClr val="000000"/>
                          </a:solidFill>
                          <a:effectLst/>
                          <a:latin typeface="微软雅黑" panose="020B0503020204020204" pitchFamily="34" charset="-122"/>
                          <a:ea typeface="微软雅黑" panose="020B0503020204020204" pitchFamily="34" charset="-122"/>
                          <a:cs typeface="+mn-cs"/>
                        </a:rPr>
                        <a:t>项目上线</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zh-CN" altLang="en-US" sz="1200" b="0" i="0" u="none" strike="noStrike" dirty="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a:solidFill>
                            <a:srgbClr val="000000"/>
                          </a:solidFill>
                          <a:effectLst/>
                          <a:latin typeface="微软雅黑" panose="020B0503020204020204" pitchFamily="34" charset="-122"/>
                          <a:ea typeface="微软雅黑" panose="020B0503020204020204" pitchFamily="34" charset="-122"/>
                        </a:rPr>
                        <a:t>重点工作</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1">
                        <a:lumMod val="40000"/>
                        <a:lumOff val="60000"/>
                      </a:schemeClr>
                    </a:solidFill>
                  </a:tcPr>
                </a:tc>
                <a:tc>
                  <a:txBody>
                    <a:bodyPr/>
                    <a:lstStyle/>
                    <a:p>
                      <a:pPr algn="l" fontAlgn="ctr"/>
                      <a:r>
                        <a:rPr lang="zh-CN" altLang="en-US" sz="1200" b="0" i="0" u="none" strike="noStrike" dirty="0">
                          <a:effectLst/>
                          <a:latin typeface="微软雅黑" panose="020B0503020204020204" pitchFamily="34" charset="-122"/>
                          <a:ea typeface="微软雅黑" panose="020B0503020204020204" pitchFamily="34" charset="-122"/>
                        </a:rPr>
                        <a:t>计划在</a:t>
                      </a:r>
                      <a:r>
                        <a:rPr lang="en-US" altLang="zh-CN" sz="1200" b="0" i="0" u="none" strike="noStrike" dirty="0">
                          <a:effectLst/>
                          <a:latin typeface="微软雅黑" panose="020B0503020204020204" pitchFamily="34" charset="-122"/>
                          <a:ea typeface="微软雅黑" panose="020B0503020204020204" pitchFamily="34" charset="-122"/>
                        </a:rPr>
                        <a:t>3</a:t>
                      </a:r>
                      <a:r>
                        <a:rPr lang="zh-CN" altLang="en-US" sz="1200" b="0" i="0" u="none" strike="noStrike" dirty="0">
                          <a:effectLst/>
                          <a:latin typeface="微软雅黑" panose="020B0503020204020204" pitchFamily="34" charset="-122"/>
                          <a:ea typeface="微软雅黑" panose="020B0503020204020204" pitchFamily="34" charset="-122"/>
                        </a:rPr>
                        <a:t>月</a:t>
                      </a:r>
                      <a:r>
                        <a:rPr lang="en-US" altLang="zh-CN" sz="1200" b="0" i="0" u="none" strike="noStrike" dirty="0">
                          <a:effectLst/>
                          <a:latin typeface="微软雅黑" panose="020B0503020204020204" pitchFamily="34" charset="-122"/>
                          <a:ea typeface="微软雅黑" panose="020B0503020204020204" pitchFamily="34" charset="-122"/>
                        </a:rPr>
                        <a:t>2</a:t>
                      </a:r>
                      <a:r>
                        <a:rPr lang="zh-CN" altLang="en-US" sz="1200" b="0" i="0" u="none" strike="noStrike" dirty="0">
                          <a:effectLst/>
                          <a:latin typeface="微软雅黑" panose="020B0503020204020204" pitchFamily="34" charset="-122"/>
                          <a:ea typeface="微软雅黑" panose="020B0503020204020204" pitchFamily="34" charset="-122"/>
                        </a:rPr>
                        <a:t>日一次上线；</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a:solidFill>
                            <a:srgbClr val="000000"/>
                          </a:solidFill>
                          <a:effectLst/>
                          <a:latin typeface="微软雅黑" panose="020B0503020204020204" pitchFamily="34" charset="-122"/>
                          <a:ea typeface="微软雅黑" panose="020B0503020204020204" pitchFamily="34" charset="-122"/>
                        </a:rPr>
                        <a:t>2018.3.2</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ctr"/>
                      <a:r>
                        <a:rPr lang="en-US" altLang="zh-CN" sz="1200" b="0" i="0" u="none" strike="noStrike" dirty="0" smtClean="0">
                          <a:effectLst/>
                          <a:latin typeface="微软雅黑" panose="020B0503020204020204" pitchFamily="34" charset="-122"/>
                          <a:ea typeface="微软雅黑" panose="020B0503020204020204" pitchFamily="34" charset="-122"/>
                        </a:rPr>
                        <a:t>TBD</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600440317"/>
                  </a:ext>
                </a:extLst>
              </a:tr>
            </a:tbl>
          </a:graphicData>
        </a:graphic>
      </p:graphicFrame>
      <p:sp>
        <p:nvSpPr>
          <p:cNvPr id="7" name="矩形 3">
            <a:extLst>
              <a:ext uri="{FF2B5EF4-FFF2-40B4-BE49-F238E27FC236}">
                <a16:creationId xmlns:a16="http://schemas.microsoft.com/office/drawing/2014/main" id="{5274DE34-2474-4268-909A-BEB73168DF43}"/>
              </a:ext>
            </a:extLst>
          </p:cNvPr>
          <p:cNvSpPr/>
          <p:nvPr/>
        </p:nvSpPr>
        <p:spPr>
          <a:xfrm>
            <a:off x="9787083" y="248193"/>
            <a:ext cx="1410004" cy="2902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solidFill>
                  <a:schemeClr val="tx1"/>
                </a:solidFill>
                <a:latin typeface="微软雅黑" panose="020B0503020204020204" pitchFamily="34" charset="-122"/>
                <a:ea typeface="微软雅黑" panose="020B0503020204020204" pitchFamily="34" charset="-122"/>
              </a:rPr>
              <a:t>拖期整体无延迟</a:t>
            </a:r>
          </a:p>
        </p:txBody>
      </p:sp>
      <p:sp>
        <p:nvSpPr>
          <p:cNvPr id="8" name="矩形 4">
            <a:extLst>
              <a:ext uri="{FF2B5EF4-FFF2-40B4-BE49-F238E27FC236}">
                <a16:creationId xmlns:a16="http://schemas.microsoft.com/office/drawing/2014/main" id="{F1BCEB4E-486A-4BF9-95DB-29CCABE4D596}"/>
              </a:ext>
            </a:extLst>
          </p:cNvPr>
          <p:cNvSpPr/>
          <p:nvPr/>
        </p:nvSpPr>
        <p:spPr>
          <a:xfrm>
            <a:off x="8956812" y="248193"/>
            <a:ext cx="800775" cy="29028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solidFill>
                  <a:schemeClr val="tx1"/>
                </a:solidFill>
                <a:latin typeface="微软雅黑" panose="020B0503020204020204" pitchFamily="34" charset="-122"/>
                <a:ea typeface="微软雅黑" panose="020B0503020204020204" pitchFamily="34" charset="-122"/>
              </a:rPr>
              <a:t>进行中</a:t>
            </a:r>
          </a:p>
        </p:txBody>
      </p:sp>
      <p:sp>
        <p:nvSpPr>
          <p:cNvPr id="9" name="矩形 5">
            <a:extLst>
              <a:ext uri="{FF2B5EF4-FFF2-40B4-BE49-F238E27FC236}">
                <a16:creationId xmlns:a16="http://schemas.microsoft.com/office/drawing/2014/main" id="{DEA72227-B3B7-401B-B8BF-1705715001B5}"/>
              </a:ext>
            </a:extLst>
          </p:cNvPr>
          <p:cNvSpPr/>
          <p:nvPr/>
        </p:nvSpPr>
        <p:spPr>
          <a:xfrm>
            <a:off x="8131459" y="248193"/>
            <a:ext cx="800775" cy="29028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solidFill>
                  <a:schemeClr val="tx1"/>
                </a:solidFill>
                <a:latin typeface="微软雅黑" panose="020B0503020204020204" pitchFamily="34" charset="-122"/>
                <a:ea typeface="微软雅黑" panose="020B0503020204020204" pitchFamily="34" charset="-122"/>
              </a:rPr>
              <a:t>已完成</a:t>
            </a:r>
          </a:p>
        </p:txBody>
      </p:sp>
      <p:sp>
        <p:nvSpPr>
          <p:cNvPr id="10" name="矩形 6">
            <a:extLst>
              <a:ext uri="{FF2B5EF4-FFF2-40B4-BE49-F238E27FC236}">
                <a16:creationId xmlns:a16="http://schemas.microsoft.com/office/drawing/2014/main" id="{C7446138-D6E1-4E44-BEF4-05CA47BDB251}"/>
              </a:ext>
            </a:extLst>
          </p:cNvPr>
          <p:cNvSpPr/>
          <p:nvPr/>
        </p:nvSpPr>
        <p:spPr>
          <a:xfrm>
            <a:off x="7306106" y="248193"/>
            <a:ext cx="800775" cy="290284"/>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solidFill>
                  <a:schemeClr val="tx1"/>
                </a:solidFill>
                <a:latin typeface="微软雅黑" panose="020B0503020204020204" pitchFamily="34" charset="-122"/>
                <a:ea typeface="微软雅黑" panose="020B0503020204020204" pitchFamily="34" charset="-122"/>
              </a:rPr>
              <a:t>重点工作</a:t>
            </a:r>
          </a:p>
        </p:txBody>
      </p:sp>
      <p:sp>
        <p:nvSpPr>
          <p:cNvPr id="11" name="矩形 3">
            <a:extLst>
              <a:ext uri="{FF2B5EF4-FFF2-40B4-BE49-F238E27FC236}">
                <a16:creationId xmlns:a16="http://schemas.microsoft.com/office/drawing/2014/main" id="{4673F88A-62B0-42B5-9A35-7560D128F69B}"/>
              </a:ext>
            </a:extLst>
          </p:cNvPr>
          <p:cNvSpPr/>
          <p:nvPr/>
        </p:nvSpPr>
        <p:spPr>
          <a:xfrm>
            <a:off x="11226583" y="248193"/>
            <a:ext cx="800775" cy="290284"/>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solidFill>
                  <a:schemeClr val="tx1"/>
                </a:solidFill>
                <a:latin typeface="微软雅黑" panose="020B0503020204020204" pitchFamily="34" charset="-122"/>
                <a:ea typeface="微软雅黑" panose="020B0503020204020204" pitchFamily="34" charset="-122"/>
              </a:rPr>
              <a:t>整体延迟</a:t>
            </a:r>
          </a:p>
        </p:txBody>
      </p:sp>
      <p:graphicFrame>
        <p:nvGraphicFramePr>
          <p:cNvPr id="4" name="对象 3"/>
          <p:cNvGraphicFramePr>
            <a:graphicFrameLocks noChangeAspect="1"/>
          </p:cNvGraphicFramePr>
          <p:nvPr>
            <p:extLst>
              <p:ext uri="{D42A27DB-BD31-4B8C-83A1-F6EECF244321}">
                <p14:modId xmlns:p14="http://schemas.microsoft.com/office/powerpoint/2010/main" val="2392873059"/>
              </p:ext>
            </p:extLst>
          </p:nvPr>
        </p:nvGraphicFramePr>
        <p:xfrm>
          <a:off x="2221347" y="3300624"/>
          <a:ext cx="914400" cy="787400"/>
        </p:xfrm>
        <a:graphic>
          <a:graphicData uri="http://schemas.openxmlformats.org/presentationml/2006/ole">
            <mc:AlternateContent xmlns:mc="http://schemas.openxmlformats.org/markup-compatibility/2006">
              <mc:Choice xmlns:v="urn:schemas-microsoft-com:vml" Requires="v">
                <p:oleObj spid="_x0000_s1054" name="Worksheet" showAsIcon="1" r:id="rId3" imgW="914400" imgH="787320" progId="Excel.Sheet.12">
                  <p:embed/>
                </p:oleObj>
              </mc:Choice>
              <mc:Fallback>
                <p:oleObj name="Worksheet" showAsIcon="1" r:id="rId3" imgW="914400" imgH="787320" progId="Excel.Sheet.12">
                  <p:embed/>
                  <p:pic>
                    <p:nvPicPr>
                      <p:cNvPr id="0" name=""/>
                      <p:cNvPicPr/>
                      <p:nvPr/>
                    </p:nvPicPr>
                    <p:blipFill>
                      <a:blip r:embed="rId4"/>
                      <a:stretch>
                        <a:fillRect/>
                      </a:stretch>
                    </p:blipFill>
                    <p:spPr>
                      <a:xfrm>
                        <a:off x="2221347" y="3300624"/>
                        <a:ext cx="914400" cy="7874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464467923"/>
              </p:ext>
            </p:extLst>
          </p:nvPr>
        </p:nvGraphicFramePr>
        <p:xfrm>
          <a:off x="2221347" y="4255657"/>
          <a:ext cx="914400" cy="787400"/>
        </p:xfrm>
        <a:graphic>
          <a:graphicData uri="http://schemas.openxmlformats.org/presentationml/2006/ole">
            <mc:AlternateContent xmlns:mc="http://schemas.openxmlformats.org/markup-compatibility/2006">
              <mc:Choice xmlns:v="urn:schemas-microsoft-com:vml" Requires="v">
                <p:oleObj spid="_x0000_s1055" name="Worksheet" showAsIcon="1" r:id="rId5" imgW="914400" imgH="787320" progId="Excel.Sheet.12">
                  <p:embed/>
                </p:oleObj>
              </mc:Choice>
              <mc:Fallback>
                <p:oleObj name="Worksheet" showAsIcon="1" r:id="rId5" imgW="914400" imgH="787320" progId="Excel.Sheet.12">
                  <p:embed/>
                  <p:pic>
                    <p:nvPicPr>
                      <p:cNvPr id="0" name=""/>
                      <p:cNvPicPr/>
                      <p:nvPr/>
                    </p:nvPicPr>
                    <p:blipFill>
                      <a:blip r:embed="rId6"/>
                      <a:stretch>
                        <a:fillRect/>
                      </a:stretch>
                    </p:blipFill>
                    <p:spPr>
                      <a:xfrm>
                        <a:off x="2221347" y="4255657"/>
                        <a:ext cx="914400" cy="787400"/>
                      </a:xfrm>
                      <a:prstGeom prst="rect">
                        <a:avLst/>
                      </a:prstGeom>
                    </p:spPr>
                  </p:pic>
                </p:oleObj>
              </mc:Fallback>
            </mc:AlternateContent>
          </a:graphicData>
        </a:graphic>
      </p:graphicFrame>
    </p:spTree>
    <p:extLst>
      <p:ext uri="{BB962C8B-B14F-4D97-AF65-F5344CB8AC3E}">
        <p14:creationId xmlns:p14="http://schemas.microsoft.com/office/powerpoint/2010/main" val="3944884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01361" y="165903"/>
            <a:ext cx="11142375" cy="325173"/>
          </a:xfrm>
        </p:spPr>
        <p:txBody>
          <a:bodyPr>
            <a:normAutofit fontScale="90000"/>
          </a:bodyPr>
          <a:lstStyle/>
          <a:p>
            <a:r>
              <a:rPr lang="zh-CN" altLang="en-US" b="1" dirty="0"/>
              <a:t>丽泽项目重大问题跟踪</a:t>
            </a:r>
          </a:p>
        </p:txBody>
      </p:sp>
      <p:graphicFrame>
        <p:nvGraphicFramePr>
          <p:cNvPr id="5" name="表格 4"/>
          <p:cNvGraphicFramePr>
            <a:graphicFrameLocks noGrp="1"/>
          </p:cNvGraphicFramePr>
          <p:nvPr>
            <p:extLst>
              <p:ext uri="{D42A27DB-BD31-4B8C-83A1-F6EECF244321}">
                <p14:modId xmlns:p14="http://schemas.microsoft.com/office/powerpoint/2010/main" val="346553579"/>
              </p:ext>
            </p:extLst>
          </p:nvPr>
        </p:nvGraphicFramePr>
        <p:xfrm>
          <a:off x="291510" y="625578"/>
          <a:ext cx="11634325" cy="6111355"/>
        </p:xfrm>
        <a:graphic>
          <a:graphicData uri="http://schemas.openxmlformats.org/drawingml/2006/table">
            <a:tbl>
              <a:tblPr/>
              <a:tblGrid>
                <a:gridCol w="1073651">
                  <a:extLst>
                    <a:ext uri="{9D8B030D-6E8A-4147-A177-3AD203B41FA5}">
                      <a16:colId xmlns:a16="http://schemas.microsoft.com/office/drawing/2014/main" val="20000"/>
                    </a:ext>
                  </a:extLst>
                </a:gridCol>
                <a:gridCol w="3483930">
                  <a:extLst>
                    <a:ext uri="{9D8B030D-6E8A-4147-A177-3AD203B41FA5}">
                      <a16:colId xmlns:a16="http://schemas.microsoft.com/office/drawing/2014/main" val="20001"/>
                    </a:ext>
                  </a:extLst>
                </a:gridCol>
                <a:gridCol w="738909">
                  <a:extLst>
                    <a:ext uri="{9D8B030D-6E8A-4147-A177-3AD203B41FA5}">
                      <a16:colId xmlns:a16="http://schemas.microsoft.com/office/drawing/2014/main" val="20002"/>
                    </a:ext>
                  </a:extLst>
                </a:gridCol>
                <a:gridCol w="2937814">
                  <a:extLst>
                    <a:ext uri="{9D8B030D-6E8A-4147-A177-3AD203B41FA5}">
                      <a16:colId xmlns:a16="http://schemas.microsoft.com/office/drawing/2014/main" val="20003"/>
                    </a:ext>
                  </a:extLst>
                </a:gridCol>
                <a:gridCol w="1798354">
                  <a:extLst>
                    <a:ext uri="{9D8B030D-6E8A-4147-A177-3AD203B41FA5}">
                      <a16:colId xmlns:a16="http://schemas.microsoft.com/office/drawing/2014/main" val="20004"/>
                    </a:ext>
                  </a:extLst>
                </a:gridCol>
                <a:gridCol w="1601667">
                  <a:extLst>
                    <a:ext uri="{9D8B030D-6E8A-4147-A177-3AD203B41FA5}">
                      <a16:colId xmlns:a16="http://schemas.microsoft.com/office/drawing/2014/main" val="20005"/>
                    </a:ext>
                  </a:extLst>
                </a:gridCol>
              </a:tblGrid>
              <a:tr h="305618">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类别</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风险</a:t>
                      </a:r>
                      <a:r>
                        <a:rPr lang="en-US" altLang="zh-CN" sz="1600" b="1" i="0" u="none" strike="noStrike" dirty="0">
                          <a:solidFill>
                            <a:srgbClr val="FFFFFF"/>
                          </a:solidFill>
                          <a:effectLst/>
                          <a:latin typeface="微软雅黑" panose="020B0503020204020204" pitchFamily="34" charset="-122"/>
                          <a:ea typeface="微软雅黑" panose="020B0503020204020204" pitchFamily="34" charset="-122"/>
                        </a:rPr>
                        <a:t>/</a:t>
                      </a: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问题说明</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级别</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对策</a:t>
                      </a:r>
                      <a:r>
                        <a:rPr lang="en-US" altLang="zh-CN" sz="1600" b="1" i="0" u="none" strike="noStrike" dirty="0">
                          <a:solidFill>
                            <a:srgbClr val="FFFFFF"/>
                          </a:solidFill>
                          <a:effectLst/>
                          <a:latin typeface="微软雅黑" panose="020B0503020204020204" pitchFamily="34" charset="-122"/>
                          <a:ea typeface="微软雅黑" panose="020B0503020204020204" pitchFamily="34" charset="-122"/>
                        </a:rPr>
                        <a:t>/</a:t>
                      </a: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决议</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smtClean="0">
                          <a:solidFill>
                            <a:srgbClr val="FFFFFF"/>
                          </a:solidFill>
                          <a:effectLst/>
                          <a:latin typeface="微软雅黑" panose="020B0503020204020204" pitchFamily="34" charset="-122"/>
                          <a:ea typeface="微软雅黑" panose="020B0503020204020204" pitchFamily="34" charset="-122"/>
                        </a:rPr>
                        <a:t>负责人</a:t>
                      </a:r>
                      <a:endParaRPr lang="zh-CN" altLang="en-US" sz="1600" b="1" i="0" u="none" strike="noStrike" dirty="0">
                        <a:solidFill>
                          <a:srgbClr val="FFFFFF"/>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要求解决时限</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extLst>
                  <a:ext uri="{0D108BD9-81ED-4DB2-BD59-A6C34878D82A}">
                    <a16:rowId xmlns:a16="http://schemas.microsoft.com/office/drawing/2014/main" val="10000"/>
                  </a:ext>
                </a:extLst>
              </a:tr>
              <a:tr h="2437320">
                <a:tc>
                  <a:txBody>
                    <a:bodyPr/>
                    <a:lstStyle/>
                    <a:p>
                      <a:pPr algn="ctr" rtl="0" fontAlgn="ctr"/>
                      <a:r>
                        <a:rPr lang="zh-CN" altLang="en-US" sz="1200" b="1" i="0" u="none" strike="noStrike" dirty="0">
                          <a:solidFill>
                            <a:srgbClr val="000000"/>
                          </a:solidFill>
                          <a:effectLst/>
                          <a:latin typeface="微软雅黑" panose="020B0503020204020204" pitchFamily="34" charset="-122"/>
                          <a:ea typeface="微软雅黑" panose="020B0503020204020204" pitchFamily="34" charset="-122"/>
                        </a:rPr>
                        <a:t>接口</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一卡通接口没有调试完毕，导致相关基础</a:t>
                      </a:r>
                      <a:r>
                        <a:rPr lang="zh-CN" altLang="en-US" sz="1200" b="0" i="0" u="none" strike="noStrike" kern="1200" dirty="0">
                          <a:solidFill>
                            <a:srgbClr val="000000"/>
                          </a:solidFill>
                          <a:effectLst/>
                          <a:latin typeface="微软雅黑" panose="020B0503020204020204" pitchFamily="34" charset="-122"/>
                          <a:ea typeface="微软雅黑" panose="020B0503020204020204" pitchFamily="34" charset="-122"/>
                          <a:cs typeface="+mn-cs"/>
                        </a:rPr>
                        <a:t>功能、园区一卡通功能</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无法进行开发，目前遇到问题如下：</a:t>
                      </a: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algn="l" rtl="0" fontAlgn="ct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indent="-228600" algn="l" rtl="0" fontAlgn="ctr">
                        <a:buFont typeface="+mj-lt"/>
                        <a:buAutoNum type="arabicPeriod"/>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“一卡通</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App</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接口文档”提供的部分内容与达实生产环境数据库内信息存在不相符、部分数据缺失的情况，会影响一系列接口调试工作；</a:t>
                      </a: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indent="-228600" algn="l" rtl="0" fontAlgn="ctr">
                        <a:buFont typeface="+mj-lt"/>
                        <a:buAutoNum type="arabicPeriod"/>
                      </a:pP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indent="-228600" algn="l" rtl="0" fontAlgn="ctr">
                        <a:buFont typeface="+mj-lt"/>
                        <a:buAutoNum type="arabicPeriod"/>
                      </a:pPr>
                      <a:r>
                        <a:rPr lang="en-US" altLang="zh-CN" sz="12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缺少账户变动通知接口、余额更新（消费）接口和扫码支付接口的完整信息</a:t>
                      </a:r>
                      <a:endParaRPr lang="zh-CN" altLang="en-US"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ctr" rtl="0" fontAlgn="ctr"/>
                      <a:r>
                        <a:rPr lang="zh-CN" altLang="en-US" sz="1200" b="1" i="0" u="none" strike="noStrike" dirty="0">
                          <a:solidFill>
                            <a:srgbClr val="FF0000"/>
                          </a:solidFill>
                          <a:effectLst/>
                          <a:latin typeface="微软雅黑" panose="020B0503020204020204" pitchFamily="34" charset="-122"/>
                          <a:ea typeface="微软雅黑" panose="020B0503020204020204" pitchFamily="34" charset="-122"/>
                        </a:rPr>
                        <a:t>高</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228600" marR="0" lvl="0" indent="-228600" algn="l" defTabSz="914400" rtl="0" eaLnBrk="1" fontAlgn="ctr" latinLnBrk="0" hangingPunct="1">
                        <a:lnSpc>
                          <a:spcPct val="100000"/>
                        </a:lnSpc>
                        <a:spcBef>
                          <a:spcPts val="0"/>
                        </a:spcBef>
                        <a:spcAft>
                          <a:spcPts val="0"/>
                        </a:spcAft>
                        <a:buClrTx/>
                        <a:buSzTx/>
                        <a:buFont typeface="+mj-lt"/>
                        <a:buAutoNum type="arabicPeriod"/>
                        <a:tabLst/>
                        <a:defRPr/>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联络一卡通管理人员现场到达实系统上找一个人员资料手机栏添加手机号，如果需要具体密码的话，那么人事资料里面添加身份证号，密码是身份证号后六位，密码空字段情况是默认密码为</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0000</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或者</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123</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，只要人事资料输入手机号就可以，默认密码为空就是没有密码</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marR="0" lvl="0" indent="-228600" algn="l" defTabSz="914400" rtl="0" eaLnBrk="1" fontAlgn="ctr" latinLnBrk="0" hangingPunct="1">
                        <a:lnSpc>
                          <a:spcPct val="100000"/>
                        </a:lnSpc>
                        <a:spcBef>
                          <a:spcPts val="0"/>
                        </a:spcBef>
                        <a:spcAft>
                          <a:spcPts val="0"/>
                        </a:spcAft>
                        <a:buClrTx/>
                        <a:buSzTx/>
                        <a:buFont typeface="+mj-lt"/>
                        <a:buAutoNum type="arabicPeriod"/>
                        <a:tabLst/>
                        <a:defRPr/>
                      </a:pP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marR="0" lvl="0" indent="-228600" algn="l" defTabSz="914400" rtl="0" eaLnBrk="1" fontAlgn="ctr" latinLnBrk="0" hangingPunct="1">
                        <a:lnSpc>
                          <a:spcPct val="100000"/>
                        </a:lnSpc>
                        <a:spcBef>
                          <a:spcPts val="0"/>
                        </a:spcBef>
                        <a:spcAft>
                          <a:spcPts val="0"/>
                        </a:spcAft>
                        <a:buClrTx/>
                        <a:buSzTx/>
                        <a:buFont typeface="+mj-lt"/>
                        <a:buAutoNum type="arabicPeriod"/>
                        <a:tabLst/>
                        <a:defRPr/>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与达实进一步确认接口开发完成情况；</a:t>
                      </a: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marR="0" lvl="0" indent="-228600" algn="l" defTabSz="914400" rtl="0" eaLnBrk="1" fontAlgn="ctr" latinLnBrk="0" hangingPunct="1">
                        <a:lnSpc>
                          <a:spcPct val="100000"/>
                        </a:lnSpc>
                        <a:spcBef>
                          <a:spcPts val="0"/>
                        </a:spcBef>
                        <a:spcAft>
                          <a:spcPts val="0"/>
                        </a:spcAft>
                        <a:buClrTx/>
                        <a:buSzTx/>
                        <a:buFont typeface="+mj-lt"/>
                        <a:buAutoNum type="arabicPeriod"/>
                        <a:tabLst/>
                        <a:defRPr/>
                      </a:pP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lvl="0" indent="0" algn="l" defTabSz="914400" rtl="0" eaLnBrk="1" fontAlgn="ctr" latinLnBrk="0" hangingPunct="1">
                        <a:lnSpc>
                          <a:spcPct val="100000"/>
                        </a:lnSpc>
                        <a:spcBef>
                          <a:spcPts val="0"/>
                        </a:spcBef>
                        <a:spcAft>
                          <a:spcPts val="0"/>
                        </a:spcAft>
                        <a:buClrTx/>
                        <a:buSzTx/>
                        <a:buFont typeface="+mj-lt"/>
                        <a:buNone/>
                        <a:tabLst/>
                        <a:defRPr/>
                      </a:pP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目前来看，接口还存在问题，待接口问题解决后，开发时间需要</a:t>
                      </a:r>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2</a:t>
                      </a: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周测试时间需要</a:t>
                      </a:r>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1</a:t>
                      </a: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周 ，以此顺延上线时间，目前</a:t>
                      </a:r>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3</a:t>
                      </a: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月</a:t>
                      </a:r>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2</a:t>
                      </a: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日上线是假想在</a:t>
                      </a:r>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2</a:t>
                      </a: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月</a:t>
                      </a:r>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2</a:t>
                      </a: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日前接口问题全部解决</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ctr" rtl="0" fontAlgn="ct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加林</a:t>
                      </a:r>
                      <a:endParaRPr lang="zh-CN" altLang="en-US"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ctr" rtl="0" fontAlgn="ct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2018.2.2</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1585415">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文档</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客户近期需要项目上线前的交付文档，其中需要赵磊团队提供如下文档：</a:t>
                      </a: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开发方案</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系统测试方案</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系统测试报告</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配置开发方案</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数据补录方案</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用户操作手册</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管理员操作手册</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1" i="0" u="none" strike="noStrike" dirty="0">
                          <a:solidFill>
                            <a:srgbClr val="FF0000"/>
                          </a:solidFill>
                          <a:effectLst/>
                          <a:latin typeface="微软雅黑" panose="020B0503020204020204" pitchFamily="34" charset="-122"/>
                          <a:ea typeface="微软雅黑" panose="020B0503020204020204" pitchFamily="34" charset="-122"/>
                        </a:rPr>
                        <a:t>高</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赵磊团队在约定期限内无法提供相应文档，经沟通，文档准备需要</a:t>
                      </a: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3</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周左右的时间，</a:t>
                      </a: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月</a:t>
                      </a: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1</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日无法解决的话预计完成日期需要往后顺延；</a:t>
                      </a:r>
                      <a:endParaRPr lang="en-US" altLang="zh-CN" sz="1200" b="0" i="0" u="none" strike="noStrike" dirty="0">
                        <a:solidFill>
                          <a:srgbClr val="FF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a:t>
                      </a:r>
                      <a:r>
                        <a:rPr lang="zh-CN" altLang="en-US" sz="1200" b="0" i="0" u="none" strike="noStrike" dirty="0">
                          <a:solidFill>
                            <a:srgbClr val="000000"/>
                          </a:solidFill>
                          <a:effectLst/>
                          <a:latin typeface="微软雅黑" panose="020B0503020204020204" pitchFamily="34" charset="-122"/>
                          <a:ea typeface="微软雅黑" panose="020B0503020204020204" pitchFamily="34" charset="-122"/>
                        </a:rPr>
                        <a:t>加林</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2018.2.1</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1165536"/>
                  </a:ext>
                </a:extLst>
              </a:tr>
              <a:tr h="1585415">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代码</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indent="0" algn="l" rtl="0" fontAlgn="ctr">
                        <a:buFont typeface="+mj-lt"/>
                        <a:buNone/>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代码由亿达未来于</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2018.1.4</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在</a:t>
                      </a:r>
                      <a:r>
                        <a:rPr lang="en-US" altLang="zh-CN" sz="1200" b="0" i="0" u="none" strike="noStrike" kern="1200" dirty="0" err="1" smtClean="0">
                          <a:solidFill>
                            <a:srgbClr val="000000"/>
                          </a:solidFill>
                          <a:effectLst/>
                          <a:latin typeface="微软雅黑" panose="020B0503020204020204" pitchFamily="34" charset="-122"/>
                          <a:ea typeface="微软雅黑" panose="020B0503020204020204" pitchFamily="34" charset="-122"/>
                          <a:cs typeface="+mn-cs"/>
                        </a:rPr>
                        <a:t>Github</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上进行存管，之后没有收到赵磊团队的更新；</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1" i="0" u="none" strike="noStrike" dirty="0" smtClean="0">
                          <a:solidFill>
                            <a:srgbClr val="FF0000"/>
                          </a:solidFill>
                          <a:effectLst/>
                          <a:latin typeface="微软雅黑" panose="020B0503020204020204" pitchFamily="34" charset="-122"/>
                          <a:ea typeface="微软雅黑" panose="020B0503020204020204" pitchFamily="34" charset="-122"/>
                        </a:rPr>
                        <a:t>高</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赵磊团队每天下午</a:t>
                      </a: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4</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点定时在</a:t>
                      </a:r>
                      <a:r>
                        <a:rPr lang="en-US" altLang="zh-CN" sz="1200" b="0" i="0" u="none" strike="noStrike" dirty="0" err="1" smtClean="0">
                          <a:solidFill>
                            <a:srgbClr val="000000"/>
                          </a:solidFill>
                          <a:effectLst/>
                          <a:latin typeface="微软雅黑" panose="020B0503020204020204" pitchFamily="34" charset="-122"/>
                          <a:ea typeface="微软雅黑" panose="020B0503020204020204" pitchFamily="34" charset="-122"/>
                        </a:rPr>
                        <a:t>Github</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上更新一版，需要云哲推动；</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加林</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2018.2.1</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81937612"/>
                  </a:ext>
                </a:extLst>
              </a:tr>
            </a:tbl>
          </a:graphicData>
        </a:graphic>
      </p:graphicFrame>
    </p:spTree>
    <p:extLst>
      <p:ext uri="{BB962C8B-B14F-4D97-AF65-F5344CB8AC3E}">
        <p14:creationId xmlns:p14="http://schemas.microsoft.com/office/powerpoint/2010/main" val="3698967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01361" y="165903"/>
            <a:ext cx="11142375" cy="325173"/>
          </a:xfrm>
        </p:spPr>
        <p:txBody>
          <a:bodyPr>
            <a:normAutofit fontScale="90000"/>
          </a:bodyPr>
          <a:lstStyle/>
          <a:p>
            <a:r>
              <a:rPr lang="zh-CN" altLang="en-US" b="1" dirty="0"/>
              <a:t>丽泽</a:t>
            </a:r>
            <a:r>
              <a:rPr lang="zh-CN" altLang="en-US" b="1" dirty="0" smtClean="0"/>
              <a:t>项目后续任务</a:t>
            </a:r>
            <a:endParaRPr lang="zh-CN" altLang="en-US" b="1" dirty="0"/>
          </a:p>
        </p:txBody>
      </p:sp>
      <p:graphicFrame>
        <p:nvGraphicFramePr>
          <p:cNvPr id="5" name="表格 4"/>
          <p:cNvGraphicFramePr>
            <a:graphicFrameLocks noGrp="1"/>
          </p:cNvGraphicFramePr>
          <p:nvPr>
            <p:extLst>
              <p:ext uri="{D42A27DB-BD31-4B8C-83A1-F6EECF244321}">
                <p14:modId xmlns:p14="http://schemas.microsoft.com/office/powerpoint/2010/main" val="1326548588"/>
              </p:ext>
            </p:extLst>
          </p:nvPr>
        </p:nvGraphicFramePr>
        <p:xfrm>
          <a:off x="1088234" y="641952"/>
          <a:ext cx="9611024" cy="5877439"/>
        </p:xfrm>
        <a:graphic>
          <a:graphicData uri="http://schemas.openxmlformats.org/drawingml/2006/table">
            <a:tbl>
              <a:tblPr/>
              <a:tblGrid>
                <a:gridCol w="905158">
                  <a:extLst>
                    <a:ext uri="{9D8B030D-6E8A-4147-A177-3AD203B41FA5}">
                      <a16:colId xmlns:a16="http://schemas.microsoft.com/office/drawing/2014/main" val="20000"/>
                    </a:ext>
                  </a:extLst>
                </a:gridCol>
                <a:gridCol w="4196402">
                  <a:extLst>
                    <a:ext uri="{9D8B030D-6E8A-4147-A177-3AD203B41FA5}">
                      <a16:colId xmlns:a16="http://schemas.microsoft.com/office/drawing/2014/main" val="20001"/>
                    </a:ext>
                  </a:extLst>
                </a:gridCol>
                <a:gridCol w="2385165">
                  <a:extLst>
                    <a:ext uri="{9D8B030D-6E8A-4147-A177-3AD203B41FA5}">
                      <a16:colId xmlns:a16="http://schemas.microsoft.com/office/drawing/2014/main" val="20004"/>
                    </a:ext>
                  </a:extLst>
                </a:gridCol>
                <a:gridCol w="2124299">
                  <a:extLst>
                    <a:ext uri="{9D8B030D-6E8A-4147-A177-3AD203B41FA5}">
                      <a16:colId xmlns:a16="http://schemas.microsoft.com/office/drawing/2014/main" val="20005"/>
                    </a:ext>
                  </a:extLst>
                </a:gridCol>
              </a:tblGrid>
              <a:tr h="510192">
                <a:tc>
                  <a:txBody>
                    <a:bodyPr/>
                    <a:lstStyle/>
                    <a:p>
                      <a:pPr algn="ctr" rtl="0" fontAlgn="ctr"/>
                      <a:r>
                        <a:rPr lang="zh-CN" altLang="en-US" sz="1600" b="1" i="0" u="none" strike="noStrike" dirty="0" smtClean="0">
                          <a:solidFill>
                            <a:srgbClr val="FFFFFF"/>
                          </a:solidFill>
                          <a:effectLst/>
                          <a:latin typeface="微软雅黑" panose="020B0503020204020204" pitchFamily="34" charset="-122"/>
                          <a:ea typeface="微软雅黑" panose="020B0503020204020204" pitchFamily="34" charset="-122"/>
                        </a:rPr>
                        <a:t>序号</a:t>
                      </a:r>
                      <a:endParaRPr lang="zh-CN" altLang="en-US" sz="1600" b="1" i="0" u="none" strike="noStrike" dirty="0">
                        <a:solidFill>
                          <a:srgbClr val="FFFFFF"/>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smtClean="0">
                          <a:solidFill>
                            <a:srgbClr val="FFFFFF"/>
                          </a:solidFill>
                          <a:effectLst/>
                          <a:latin typeface="微软雅黑" panose="020B0503020204020204" pitchFamily="34" charset="-122"/>
                          <a:ea typeface="微软雅黑" panose="020B0503020204020204" pitchFamily="34" charset="-122"/>
                        </a:rPr>
                        <a:t>任务</a:t>
                      </a:r>
                      <a:endParaRPr lang="zh-CN" altLang="en-US" sz="1600" b="1" i="0" u="none" strike="noStrike" dirty="0">
                        <a:solidFill>
                          <a:srgbClr val="FFFFFF"/>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smtClean="0">
                          <a:solidFill>
                            <a:srgbClr val="FFFFFF"/>
                          </a:solidFill>
                          <a:effectLst/>
                          <a:latin typeface="微软雅黑" panose="020B0503020204020204" pitchFamily="34" charset="-122"/>
                          <a:ea typeface="微软雅黑" panose="020B0503020204020204" pitchFamily="34" charset="-122"/>
                        </a:rPr>
                        <a:t>负责人</a:t>
                      </a:r>
                      <a:endParaRPr lang="zh-CN" altLang="en-US" sz="1600" b="1" i="0" u="none" strike="noStrike" dirty="0">
                        <a:solidFill>
                          <a:srgbClr val="FFFFFF"/>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要求解决时限</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extLst>
                  <a:ext uri="{0D108BD9-81ED-4DB2-BD59-A6C34878D82A}">
                    <a16:rowId xmlns:a16="http://schemas.microsoft.com/office/drawing/2014/main" val="10000"/>
                  </a:ext>
                </a:extLst>
              </a:tr>
              <a:tr h="408695">
                <a:tc>
                  <a:txBody>
                    <a:bodyPr/>
                    <a:lstStyle/>
                    <a:p>
                      <a:pPr algn="ctr" rtl="0" fontAlgn="ct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1</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丽泽资产管理</a:t>
                      </a:r>
                      <a:endParaRPr lang="zh-CN" altLang="en-US"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ctr" rtl="0" fontAlgn="ct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zh-CN" altLang="en-US"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ctr" rtl="0" fontAlgn="ct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2018.1.31</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619819">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2</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开发环境搭建整理</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smtClean="0">
                          <a:ln>
                            <a:noFill/>
                          </a:ln>
                          <a:solidFill>
                            <a:srgbClr val="000000"/>
                          </a:solidFill>
                          <a:effectLst/>
                          <a:uLnTx/>
                          <a:uFillTx/>
                          <a:latin typeface="微软雅黑" panose="020B0503020204020204" pitchFamily="34" charset="-122"/>
                          <a:ea typeface="微软雅黑" panose="020B0503020204020204" pitchFamily="34" charset="-122"/>
                          <a:cs typeface="+mn-cs"/>
                        </a:rPr>
                        <a:t>田加林</a:t>
                      </a:r>
                      <a:endParaRPr kumimoji="0" lang="zh-CN" altLang="en-US" sz="1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2018.2.2</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1165536"/>
                  </a:ext>
                </a:extLst>
              </a:tr>
              <a:tr h="619819">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3</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indent="0" algn="l" rtl="0" fontAlgn="ctr">
                        <a:buFont typeface="+mj-lt"/>
                        <a:buNone/>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代码结构整理</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smtClean="0">
                          <a:ln>
                            <a:noFill/>
                          </a:ln>
                          <a:solidFill>
                            <a:srgbClr val="000000"/>
                          </a:solidFill>
                          <a:effectLst/>
                          <a:uLnTx/>
                          <a:uFillTx/>
                          <a:latin typeface="微软雅黑" panose="020B0503020204020204" pitchFamily="34" charset="-122"/>
                          <a:ea typeface="微软雅黑" panose="020B0503020204020204" pitchFamily="34" charset="-122"/>
                          <a:cs typeface="+mn-cs"/>
                        </a:rPr>
                        <a:t>田加林</a:t>
                      </a:r>
                      <a:endParaRPr kumimoji="0" lang="zh-CN" altLang="en-US" sz="1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2018.2.2</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81937612"/>
                  </a:ext>
                </a:extLst>
              </a:tr>
              <a:tr h="619819">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4</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indent="0" algn="l" rtl="0" fontAlgn="ctr">
                        <a:buFont typeface="+mj-lt"/>
                        <a:buNone/>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数据库管理</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smtClean="0">
                          <a:ln>
                            <a:noFill/>
                          </a:ln>
                          <a:solidFill>
                            <a:srgbClr val="000000"/>
                          </a:solidFill>
                          <a:effectLst/>
                          <a:uLnTx/>
                          <a:uFillTx/>
                          <a:latin typeface="微软雅黑" panose="020B0503020204020204" pitchFamily="34" charset="-122"/>
                          <a:ea typeface="微软雅黑" panose="020B0503020204020204" pitchFamily="34" charset="-122"/>
                          <a:cs typeface="+mn-cs"/>
                        </a:rPr>
                        <a:t>田加林</a:t>
                      </a:r>
                      <a:endParaRPr kumimoji="0" lang="zh-CN" altLang="en-US" sz="1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2018.2.9</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00915492"/>
                  </a:ext>
                </a:extLst>
              </a:tr>
              <a:tr h="619819">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5</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indent="0" algn="l" rtl="0" fontAlgn="ctr">
                        <a:buFont typeface="+mj-lt"/>
                        <a:buNone/>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发布管理</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smtClean="0">
                          <a:ln>
                            <a:noFill/>
                          </a:ln>
                          <a:solidFill>
                            <a:srgbClr val="000000"/>
                          </a:solidFill>
                          <a:effectLst/>
                          <a:uLnTx/>
                          <a:uFillTx/>
                          <a:latin typeface="微软雅黑" panose="020B0503020204020204" pitchFamily="34" charset="-122"/>
                          <a:ea typeface="微软雅黑" panose="020B0503020204020204" pitchFamily="34" charset="-122"/>
                          <a:cs typeface="+mn-cs"/>
                        </a:rPr>
                        <a:t>田加林</a:t>
                      </a:r>
                      <a:endParaRPr kumimoji="0" lang="zh-CN" altLang="en-US" sz="1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2018.2.9</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256103588"/>
                  </a:ext>
                </a:extLst>
              </a:tr>
              <a:tr h="619819">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6</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indent="0" algn="l" rtl="0" fontAlgn="ctr">
                        <a:buFont typeface="+mj-lt"/>
                        <a:buNone/>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用户操作手册更新</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smtClean="0">
                          <a:ln>
                            <a:noFill/>
                          </a:ln>
                          <a:solidFill>
                            <a:srgbClr val="000000"/>
                          </a:solidFill>
                          <a:effectLst/>
                          <a:uLnTx/>
                          <a:uFillTx/>
                          <a:latin typeface="微软雅黑" panose="020B0503020204020204" pitchFamily="34" charset="-122"/>
                          <a:ea typeface="微软雅黑" panose="020B0503020204020204" pitchFamily="34" charset="-122"/>
                          <a:cs typeface="+mn-cs"/>
                        </a:rPr>
                        <a:t>田加林</a:t>
                      </a:r>
                      <a:endParaRPr kumimoji="0" lang="zh-CN" altLang="en-US" sz="1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2018.2.28</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023930099"/>
                  </a:ext>
                </a:extLst>
              </a:tr>
              <a:tr h="619819">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7</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indent="0" algn="l" rtl="0" fontAlgn="ctr">
                        <a:buFont typeface="+mj-lt"/>
                        <a:buNone/>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客户数据收集</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smtClean="0">
                          <a:ln>
                            <a:noFill/>
                          </a:ln>
                          <a:solidFill>
                            <a:srgbClr val="000000"/>
                          </a:solidFill>
                          <a:effectLst/>
                          <a:uLnTx/>
                          <a:uFillTx/>
                          <a:latin typeface="微软雅黑" panose="020B0503020204020204" pitchFamily="34" charset="-122"/>
                          <a:ea typeface="微软雅黑" panose="020B0503020204020204" pitchFamily="34" charset="-122"/>
                          <a:cs typeface="+mn-cs"/>
                        </a:rPr>
                        <a:t>田加林</a:t>
                      </a:r>
                      <a:endParaRPr kumimoji="0" lang="zh-CN" altLang="en-US" sz="1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2018.2.9</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383122547"/>
                  </a:ext>
                </a:extLst>
              </a:tr>
              <a:tr h="619819">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8</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indent="0" algn="l" rtl="0" fontAlgn="ctr">
                        <a:buFont typeface="+mj-lt"/>
                        <a:buNone/>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一卡通功能测试点梳理</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smtClean="0">
                          <a:ln>
                            <a:noFill/>
                          </a:ln>
                          <a:solidFill>
                            <a:srgbClr val="000000"/>
                          </a:solidFill>
                          <a:effectLst/>
                          <a:uLnTx/>
                          <a:uFillTx/>
                          <a:latin typeface="微软雅黑" panose="020B0503020204020204" pitchFamily="34" charset="-122"/>
                          <a:ea typeface="微软雅黑" panose="020B0503020204020204" pitchFamily="34" charset="-122"/>
                          <a:cs typeface="+mn-cs"/>
                        </a:rPr>
                        <a:t>田加林</a:t>
                      </a:r>
                      <a:endParaRPr kumimoji="0" lang="zh-CN" altLang="en-US" sz="1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2018.2.7</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882162581"/>
                  </a:ext>
                </a:extLst>
              </a:tr>
              <a:tr h="619819">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9</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indent="0" algn="l" rtl="0" fontAlgn="ctr">
                        <a:buFont typeface="+mj-lt"/>
                        <a:buNone/>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上线步骤和时间安排</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cs typeface="+mn-cs"/>
                        </a:rPr>
                        <a:t>田加林</a:t>
                      </a:r>
                      <a:endParaRPr kumimoji="0" lang="zh-CN" altLang="en-US" sz="1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2018.2.9</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36091837"/>
                  </a:ext>
                </a:extLst>
              </a:tr>
            </a:tbl>
          </a:graphicData>
        </a:graphic>
      </p:graphicFrame>
    </p:spTree>
    <p:extLst>
      <p:ext uri="{BB962C8B-B14F-4D97-AF65-F5344CB8AC3E}">
        <p14:creationId xmlns:p14="http://schemas.microsoft.com/office/powerpoint/2010/main" val="68684622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CEEACA"/>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CEEACA"/>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1304</TotalTime>
  <Words>953</Words>
  <Application>Microsoft Office PowerPoint</Application>
  <PresentationFormat>宽屏</PresentationFormat>
  <Paragraphs>204</Paragraphs>
  <Slides>5</Slides>
  <Notes>1</Notes>
  <HiddenSlides>0</HiddenSlides>
  <MMClips>0</MMClips>
  <ScaleCrop>false</ScaleCrop>
  <HeadingPairs>
    <vt:vector size="8" baseType="variant">
      <vt:variant>
        <vt:lpstr>已用的字体</vt:lpstr>
      </vt:variant>
      <vt:variant>
        <vt:i4>5</vt:i4>
      </vt:variant>
      <vt:variant>
        <vt:lpstr>主题</vt:lpstr>
      </vt:variant>
      <vt:variant>
        <vt:i4>1</vt:i4>
      </vt:variant>
      <vt:variant>
        <vt:lpstr>嵌入 OLE 服务器</vt:lpstr>
      </vt:variant>
      <vt:variant>
        <vt:i4>2</vt:i4>
      </vt:variant>
      <vt:variant>
        <vt:lpstr>幻灯片标题</vt:lpstr>
      </vt:variant>
      <vt:variant>
        <vt:i4>5</vt:i4>
      </vt:variant>
    </vt:vector>
  </HeadingPairs>
  <TitlesOfParts>
    <vt:vector size="13" baseType="lpstr">
      <vt:lpstr>等线</vt:lpstr>
      <vt:lpstr>宋体</vt:lpstr>
      <vt:lpstr>微软雅黑</vt:lpstr>
      <vt:lpstr>Arial</vt:lpstr>
      <vt:lpstr>Calibri</vt:lpstr>
      <vt:lpstr>Office 主题​​</vt:lpstr>
      <vt:lpstr>Worksheet</vt:lpstr>
      <vt:lpstr>Microsoft Excel 工作表</vt:lpstr>
      <vt:lpstr>PowerPoint 演示文稿</vt:lpstr>
      <vt:lpstr>丽泽项目本周状态评估</vt:lpstr>
      <vt:lpstr>丽泽项目</vt:lpstr>
      <vt:lpstr>丽泽项目重大问题跟踪</vt:lpstr>
      <vt:lpstr>丽泽项目后续任务</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Wenrui Jiang</dc:creator>
  <cp:lastModifiedBy>田加林</cp:lastModifiedBy>
  <cp:revision>102</cp:revision>
  <dcterms:created xsi:type="dcterms:W3CDTF">2018-01-08T14:40:17Z</dcterms:created>
  <dcterms:modified xsi:type="dcterms:W3CDTF">2018-01-31T02:43:31Z</dcterms:modified>
</cp:coreProperties>
</file>

<file path=docProps/thumbnail.jpeg>
</file>